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348" autoAdjust="0"/>
    <p:restoredTop sz="94584" autoAdjust="0"/>
  </p:normalViewPr>
  <p:slideViewPr>
    <p:cSldViewPr>
      <p:cViewPr>
        <p:scale>
          <a:sx n="80" d="100"/>
          <a:sy n="80" d="100"/>
        </p:scale>
        <p:origin x="-2292" y="-52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8794DA-C7BB-490A-BC44-6B83FB1A2F41}" type="datetimeFigureOut">
              <a:rPr lang="it-IT" smtClean="0"/>
              <a:pPr/>
              <a:t>13/11/2013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3CDB4A-D6E3-4BDB-910F-9739D8133B40}"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63CDB4A-D6E3-4BDB-910F-9739D8133B40}" type="slidenum">
              <a:rPr lang="it-IT" smtClean="0"/>
              <a:pPr/>
              <a:t>1</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63CDB4A-D6E3-4BDB-910F-9739D8133B40}" type="slidenum">
              <a:rPr lang="it-IT" smtClean="0"/>
              <a:pPr/>
              <a:t>2</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cid:0C5F5B70200F43E0ACE3FFB206693695@XPCLARA"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10" name="Rettangolo 9"/>
          <p:cNvSpPr/>
          <p:nvPr userDrawn="1"/>
        </p:nvSpPr>
        <p:spPr>
          <a:xfrm>
            <a:off x="0" y="6093295"/>
            <a:ext cx="9144000" cy="803341"/>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p:cNvSpPr txBox="1"/>
          <p:nvPr userDrawn="1"/>
        </p:nvSpPr>
        <p:spPr>
          <a:xfrm>
            <a:off x="3419872" y="6165304"/>
            <a:ext cx="5724128" cy="723275"/>
          </a:xfrm>
          <a:prstGeom prst="rect">
            <a:avLst/>
          </a:prstGeom>
          <a:noFill/>
        </p:spPr>
        <p:txBody>
          <a:bodyPr wrap="square" rtlCol="0">
            <a:spAutoFit/>
          </a:bodyPr>
          <a:lstStyle/>
          <a:p>
            <a:pPr>
              <a:spcAft>
                <a:spcPts val="600"/>
              </a:spcAft>
            </a:pPr>
            <a:r>
              <a:rPr lang="it-IT" b="1" dirty="0" smtClean="0">
                <a:solidFill>
                  <a:schemeClr val="bg1"/>
                </a:solidFill>
              </a:rPr>
              <a:t> </a:t>
            </a:r>
            <a:endParaRPr lang="it-IT" b="1" baseline="0" dirty="0" smtClean="0">
              <a:solidFill>
                <a:schemeClr val="bg1"/>
              </a:solidFill>
            </a:endParaRPr>
          </a:p>
          <a:p>
            <a:pPr>
              <a:spcAft>
                <a:spcPts val="600"/>
              </a:spcAft>
            </a:pPr>
            <a:r>
              <a:rPr lang="it-IT" b="1" baseline="0" dirty="0" smtClean="0">
                <a:solidFill>
                  <a:schemeClr val="bg1"/>
                </a:solidFill>
              </a:rPr>
              <a:t>Schema gestione materiali di scavo</a:t>
            </a:r>
            <a:endParaRPr lang="it-IT" b="1" dirty="0">
              <a:solidFill>
                <a:schemeClr val="bg1"/>
              </a:solidFill>
            </a:endParaRPr>
          </a:p>
        </p:txBody>
      </p:sp>
      <p:cxnSp>
        <p:nvCxnSpPr>
          <p:cNvPr id="12" name="Connettore 1 11"/>
          <p:cNvCxnSpPr/>
          <p:nvPr userDrawn="1"/>
        </p:nvCxnSpPr>
        <p:spPr>
          <a:xfrm>
            <a:off x="0" y="6525344"/>
            <a:ext cx="9144000"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pic>
        <p:nvPicPr>
          <p:cNvPr id="13" name="Picture 2" descr="cid:0C5F5B70200F43E0ACE3FFB206693695@XPCLARA"/>
          <p:cNvPicPr>
            <a:picLocks noChangeAspect="1" noChangeArrowheads="1"/>
          </p:cNvPicPr>
          <p:nvPr userDrawn="1"/>
        </p:nvPicPr>
        <p:blipFill>
          <a:blip r:embed="rId2" r:link="rId3" cstate="print"/>
          <a:srcRect/>
          <a:stretch>
            <a:fillRect/>
          </a:stretch>
        </p:blipFill>
        <p:spPr bwMode="auto">
          <a:xfrm>
            <a:off x="539552" y="6165304"/>
            <a:ext cx="2743200" cy="557213"/>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97B26C4-B74B-458C-BCF8-93A67FED9C4C}" type="datetimeFigureOut">
              <a:rPr lang="it-IT" smtClean="0"/>
              <a:pPr/>
              <a:t>13/11/2013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BF4B009-84F7-4A5F-BCBC-274E1A8BAD37}"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97B26C4-B74B-458C-BCF8-93A67FED9C4C}" type="datetimeFigureOut">
              <a:rPr lang="it-IT" smtClean="0"/>
              <a:pPr/>
              <a:t>13/11/2013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BF4B009-84F7-4A5F-BCBC-274E1A8BAD37}"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97B26C4-B74B-458C-BCF8-93A67FED9C4C}" type="datetimeFigureOut">
              <a:rPr lang="it-IT" smtClean="0"/>
              <a:pPr/>
              <a:t>13/11/2013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BF4B009-84F7-4A5F-BCBC-274E1A8BAD37}"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97B26C4-B74B-458C-BCF8-93A67FED9C4C}" type="datetimeFigureOut">
              <a:rPr lang="it-IT" smtClean="0"/>
              <a:pPr/>
              <a:t>13/11/2013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BF4B009-84F7-4A5F-BCBC-274E1A8BAD37}"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97B26C4-B74B-458C-BCF8-93A67FED9C4C}" type="datetimeFigureOut">
              <a:rPr lang="it-IT" smtClean="0"/>
              <a:pPr/>
              <a:t>13/11/2013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BF4B009-84F7-4A5F-BCBC-274E1A8BAD37}"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97B26C4-B74B-458C-BCF8-93A67FED9C4C}" type="datetimeFigureOut">
              <a:rPr lang="it-IT" smtClean="0"/>
              <a:pPr/>
              <a:t>13/11/2013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BF4B009-84F7-4A5F-BCBC-274E1A8BAD37}"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97B26C4-B74B-458C-BCF8-93A67FED9C4C}" type="datetimeFigureOut">
              <a:rPr lang="it-IT" smtClean="0"/>
              <a:pPr/>
              <a:t>13/11/2013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BF4B009-84F7-4A5F-BCBC-274E1A8BAD37}"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97B26C4-B74B-458C-BCF8-93A67FED9C4C}" type="datetimeFigureOut">
              <a:rPr lang="it-IT" smtClean="0"/>
              <a:pPr/>
              <a:t>13/11/2013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BF4B009-84F7-4A5F-BCBC-274E1A8BAD37}"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97B26C4-B74B-458C-BCF8-93A67FED9C4C}" type="datetimeFigureOut">
              <a:rPr lang="it-IT" smtClean="0"/>
              <a:pPr/>
              <a:t>13/11/2013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BF4B009-84F7-4A5F-BCBC-274E1A8BAD37}"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97B26C4-B74B-458C-BCF8-93A67FED9C4C}" type="datetimeFigureOut">
              <a:rPr lang="it-IT" smtClean="0"/>
              <a:pPr/>
              <a:t>13/11/2013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BF4B009-84F7-4A5F-BCBC-274E1A8BAD37}"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7B26C4-B74B-458C-BCF8-93A67FED9C4C}" type="datetimeFigureOut">
              <a:rPr lang="it-IT" smtClean="0"/>
              <a:pPr/>
              <a:t>13/11/2013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F4B009-84F7-4A5F-BCBC-274E1A8BAD37}"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2555776" y="188640"/>
            <a:ext cx="3646513" cy="24622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rtlCol="0">
            <a:spAutoFit/>
          </a:bodyPr>
          <a:lstStyle/>
          <a:p>
            <a:pPr algn="ctr"/>
            <a:r>
              <a:rPr lang="it-IT" sz="1600" dirty="0" smtClean="0">
                <a:solidFill>
                  <a:schemeClr val="bg1"/>
                </a:solidFill>
                <a:latin typeface="Calibri"/>
              </a:rPr>
              <a:t>PRODUZIONE MATERIALI DA SCAVO</a:t>
            </a:r>
            <a:endParaRPr lang="it-IT" sz="1600" dirty="0">
              <a:solidFill>
                <a:schemeClr val="bg1"/>
              </a:solidFill>
              <a:latin typeface="Calibri"/>
            </a:endParaRPr>
          </a:p>
        </p:txBody>
      </p:sp>
      <p:sp>
        <p:nvSpPr>
          <p:cNvPr id="5" name="CasellaDiTesto 4"/>
          <p:cNvSpPr txBox="1"/>
          <p:nvPr/>
        </p:nvSpPr>
        <p:spPr>
          <a:xfrm>
            <a:off x="179512" y="836712"/>
            <a:ext cx="1981744" cy="461665"/>
          </a:xfrm>
          <a:prstGeom prst="rect">
            <a:avLst/>
          </a:prstGeom>
        </p:spPr>
        <p:style>
          <a:lnRef idx="1">
            <a:schemeClr val="accent2"/>
          </a:lnRef>
          <a:fillRef idx="2">
            <a:schemeClr val="accent2"/>
          </a:fillRef>
          <a:effectRef idx="1">
            <a:schemeClr val="accent2"/>
          </a:effectRef>
          <a:fontRef idx="minor">
            <a:schemeClr val="dk1"/>
          </a:fontRef>
        </p:style>
        <p:txBody>
          <a:bodyPr vert="horz" wrap="square" lIns="0" tIns="0" rIns="0" bIns="0" rtlCol="0">
            <a:spAutoFit/>
          </a:bodyPr>
          <a:lstStyle/>
          <a:p>
            <a:pPr marL="0" marR="0" lvl="0" indent="0" algn="ctr" defTabSz="914400" eaLnBrk="1" fontAlgn="auto" latinLnBrk="0" hangingPunct="1">
              <a:buClrTx/>
              <a:buSzTx/>
              <a:buNone/>
              <a:tabLst>
                <a:tab pos="25400" algn="l"/>
                <a:tab pos="38100" algn="l"/>
                <a:tab pos="317500" algn="l"/>
              </a:tabLst>
              <a:defRPr/>
            </a:pPr>
            <a:r>
              <a:rPr lang="it-IT" sz="1000" b="1" dirty="0" smtClean="0">
                <a:solidFill>
                  <a:srgbClr val="000000"/>
                </a:solidFill>
                <a:latin typeface="Calibri"/>
              </a:rPr>
              <a:t>Gestione come rifiuto </a:t>
            </a:r>
          </a:p>
          <a:p>
            <a:pPr marL="0" marR="0" lvl="0" indent="0" algn="just" defTabSz="914400" eaLnBrk="1" fontAlgn="auto" latinLnBrk="0" hangingPunct="1">
              <a:buClrTx/>
              <a:buSzTx/>
              <a:buNone/>
              <a:tabLst>
                <a:tab pos="25400" algn="l"/>
                <a:tab pos="38100" algn="l"/>
                <a:tab pos="317500" algn="l"/>
              </a:tabLst>
              <a:defRPr/>
            </a:pPr>
            <a:r>
              <a:rPr lang="it-IT" sz="1000" dirty="0" smtClean="0">
                <a:solidFill>
                  <a:srgbClr val="000000"/>
                </a:solidFill>
                <a:latin typeface="Calibri"/>
              </a:rPr>
              <a:t>ai  sensi della Parte Quarta, Titolo I del </a:t>
            </a:r>
            <a:r>
              <a:rPr lang="it-IT" sz="1000" dirty="0" err="1" smtClean="0">
                <a:solidFill>
                  <a:srgbClr val="000000"/>
                </a:solidFill>
                <a:latin typeface="Calibri"/>
              </a:rPr>
              <a:t>D.Lgs.</a:t>
            </a:r>
            <a:r>
              <a:rPr lang="it-IT" sz="1000" dirty="0" smtClean="0">
                <a:solidFill>
                  <a:srgbClr val="000000"/>
                </a:solidFill>
                <a:latin typeface="Calibri"/>
              </a:rPr>
              <a:t> 152/06 e  </a:t>
            </a:r>
            <a:r>
              <a:rPr lang="it-IT" sz="1000" dirty="0" err="1" smtClean="0">
                <a:solidFill>
                  <a:srgbClr val="000000"/>
                </a:solidFill>
                <a:latin typeface="Calibri"/>
              </a:rPr>
              <a:t>s.m.i.</a:t>
            </a:r>
            <a:endParaRPr lang="it-IT" sz="1000" dirty="0" smtClean="0">
              <a:solidFill>
                <a:srgbClr val="000000"/>
              </a:solidFill>
              <a:latin typeface="Calibri"/>
            </a:endParaRPr>
          </a:p>
        </p:txBody>
      </p:sp>
      <p:sp>
        <p:nvSpPr>
          <p:cNvPr id="6" name="CasellaDiTesto 5"/>
          <p:cNvSpPr txBox="1"/>
          <p:nvPr/>
        </p:nvSpPr>
        <p:spPr>
          <a:xfrm>
            <a:off x="7020272" y="836712"/>
            <a:ext cx="2016224" cy="923330"/>
          </a:xfrm>
          <a:prstGeom prst="rect">
            <a:avLst/>
          </a:prstGeom>
        </p:spPr>
        <p:style>
          <a:lnRef idx="1">
            <a:schemeClr val="dk1"/>
          </a:lnRef>
          <a:fillRef idx="2">
            <a:schemeClr val="dk1"/>
          </a:fillRef>
          <a:effectRef idx="1">
            <a:schemeClr val="dk1"/>
          </a:effectRef>
          <a:fontRef idx="minor">
            <a:schemeClr val="dk1"/>
          </a:fontRef>
        </p:style>
        <p:txBody>
          <a:bodyPr vert="horz" wrap="square" lIns="0" tIns="0" rIns="0" bIns="0" rtlCol="0">
            <a:spAutoFit/>
          </a:bodyPr>
          <a:lstStyle/>
          <a:p>
            <a:pPr marL="0" marR="0" lvl="0" indent="0" algn="ctr" defTabSz="914400" eaLnBrk="1" fontAlgn="auto" latinLnBrk="0" hangingPunct="1">
              <a:buClrTx/>
              <a:buSzTx/>
              <a:buNone/>
              <a:tabLst>
                <a:tab pos="38100" algn="l"/>
                <a:tab pos="50800" algn="l"/>
                <a:tab pos="63500" algn="l"/>
                <a:tab pos="533400" algn="l"/>
              </a:tabLst>
              <a:defRPr/>
            </a:pPr>
            <a:r>
              <a:rPr lang="it-IT" sz="1200" b="1" dirty="0" smtClean="0">
                <a:solidFill>
                  <a:srgbClr val="000000"/>
                </a:solidFill>
                <a:latin typeface="Calibri"/>
              </a:rPr>
              <a:t>Riutilizzo  di materiale di scavo</a:t>
            </a:r>
          </a:p>
          <a:p>
            <a:pPr marL="0" marR="0" lvl="0" indent="0" algn="just" defTabSz="914400" eaLnBrk="1" fontAlgn="auto" latinLnBrk="0" hangingPunct="1">
              <a:buClrTx/>
              <a:buSzTx/>
              <a:buNone/>
              <a:tabLst>
                <a:tab pos="38100" algn="l"/>
                <a:tab pos="50800" algn="l"/>
                <a:tab pos="63500" algn="l"/>
                <a:tab pos="533400" algn="l"/>
              </a:tabLst>
              <a:defRPr/>
            </a:pPr>
            <a:r>
              <a:rPr lang="it-IT" sz="1200" dirty="0" smtClean="0">
                <a:solidFill>
                  <a:srgbClr val="000000"/>
                </a:solidFill>
                <a:latin typeface="Calibri"/>
              </a:rPr>
              <a:t>conforme alle CSC di riferimento nello stesso sito di produzione ai sensi dell'</a:t>
            </a:r>
            <a:r>
              <a:rPr lang="it-IT" sz="1200" b="1" dirty="0" smtClean="0">
                <a:solidFill>
                  <a:srgbClr val="000000"/>
                </a:solidFill>
                <a:latin typeface="Calibri"/>
              </a:rPr>
              <a:t>art. 185 del </a:t>
            </a:r>
            <a:r>
              <a:rPr lang="it-IT" sz="1200" b="1" dirty="0" err="1" smtClean="0">
                <a:solidFill>
                  <a:srgbClr val="000000"/>
                </a:solidFill>
                <a:latin typeface="Calibri"/>
              </a:rPr>
              <a:t>D.Lgs.</a:t>
            </a:r>
            <a:r>
              <a:rPr lang="it-IT" sz="1200" b="1" dirty="0" smtClean="0">
                <a:solidFill>
                  <a:srgbClr val="000000"/>
                </a:solidFill>
                <a:latin typeface="Calibri"/>
              </a:rPr>
              <a:t> 152/06. </a:t>
            </a:r>
            <a:endParaRPr lang="it-IT" sz="1200" b="1" dirty="0">
              <a:solidFill>
                <a:srgbClr val="000000"/>
              </a:solidFill>
              <a:latin typeface="Calibri"/>
            </a:endParaRPr>
          </a:p>
        </p:txBody>
      </p:sp>
      <p:sp>
        <p:nvSpPr>
          <p:cNvPr id="7" name="CasellaDiTesto 6"/>
          <p:cNvSpPr txBox="1"/>
          <p:nvPr/>
        </p:nvSpPr>
        <p:spPr>
          <a:xfrm>
            <a:off x="3120130" y="836712"/>
            <a:ext cx="2521942" cy="5539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spAutoFit/>
          </a:bodyPr>
          <a:lstStyle/>
          <a:p>
            <a:pPr marL="0" marR="0" lvl="0" indent="0" algn="ctr" defTabSz="914400" eaLnBrk="1" fontAlgn="auto" latinLnBrk="0" hangingPunct="1">
              <a:buClrTx/>
              <a:buSzTx/>
              <a:buNone/>
              <a:tabLst>
                <a:tab pos="25400" algn="l"/>
                <a:tab pos="50800" algn="l"/>
                <a:tab pos="63500" algn="l"/>
              </a:tabLst>
              <a:defRPr/>
            </a:pPr>
            <a:r>
              <a:rPr lang="it-IT" sz="1200" b="1" dirty="0" smtClean="0">
                <a:solidFill>
                  <a:schemeClr val="bg1"/>
                </a:solidFill>
                <a:latin typeface="Calibri"/>
              </a:rPr>
              <a:t>Gestione come sottoprodotto</a:t>
            </a:r>
          </a:p>
          <a:p>
            <a:pPr marL="0" marR="0" lvl="0" indent="0" algn="ctr" defTabSz="914400" eaLnBrk="1" fontAlgn="auto" latinLnBrk="0" hangingPunct="1">
              <a:buClrTx/>
              <a:buSzTx/>
              <a:buNone/>
              <a:tabLst>
                <a:tab pos="25400" algn="l"/>
                <a:tab pos="50800" algn="l"/>
                <a:tab pos="63500" algn="l"/>
              </a:tabLst>
              <a:defRPr/>
            </a:pPr>
            <a:r>
              <a:rPr lang="it-IT" sz="1200" dirty="0" smtClean="0">
                <a:solidFill>
                  <a:schemeClr val="bg1"/>
                </a:solidFill>
                <a:latin typeface="Calibri"/>
              </a:rPr>
              <a:t> (art.184 bis del </a:t>
            </a:r>
            <a:r>
              <a:rPr lang="it-IT" sz="1200" dirty="0" err="1" smtClean="0">
                <a:solidFill>
                  <a:schemeClr val="bg1"/>
                </a:solidFill>
                <a:latin typeface="Calibri"/>
              </a:rPr>
              <a:t>D.Lgs.</a:t>
            </a:r>
            <a:r>
              <a:rPr lang="it-IT" sz="1200" dirty="0" smtClean="0">
                <a:solidFill>
                  <a:schemeClr val="bg1"/>
                </a:solidFill>
                <a:latin typeface="Calibri"/>
              </a:rPr>
              <a:t>  152/06 e </a:t>
            </a:r>
            <a:r>
              <a:rPr lang="it-IT" sz="1200" dirty="0" err="1" smtClean="0">
                <a:solidFill>
                  <a:schemeClr val="bg1"/>
                </a:solidFill>
                <a:latin typeface="Calibri"/>
              </a:rPr>
              <a:t>s.m.i.</a:t>
            </a:r>
            <a:r>
              <a:rPr lang="it-IT" sz="1200" dirty="0" smtClean="0">
                <a:solidFill>
                  <a:schemeClr val="bg1"/>
                </a:solidFill>
                <a:latin typeface="Calibri"/>
              </a:rPr>
              <a:t>)</a:t>
            </a:r>
          </a:p>
          <a:p>
            <a:pPr marL="0" marR="0" lvl="0" indent="0" algn="ctr" defTabSz="914400" eaLnBrk="1" fontAlgn="auto" latinLnBrk="0" hangingPunct="1">
              <a:buClrTx/>
              <a:buSzTx/>
              <a:buNone/>
              <a:tabLst>
                <a:tab pos="25400" algn="l"/>
                <a:tab pos="50800" algn="l"/>
                <a:tab pos="63500" algn="l"/>
              </a:tabLst>
              <a:defRPr/>
            </a:pPr>
            <a:endParaRPr lang="it-IT" sz="1200" dirty="0">
              <a:solidFill>
                <a:schemeClr val="bg1"/>
              </a:solidFill>
              <a:latin typeface="Calibri"/>
            </a:endParaRPr>
          </a:p>
        </p:txBody>
      </p:sp>
      <p:sp>
        <p:nvSpPr>
          <p:cNvPr id="8" name="CasellaDiTesto 7"/>
          <p:cNvSpPr txBox="1"/>
          <p:nvPr/>
        </p:nvSpPr>
        <p:spPr>
          <a:xfrm>
            <a:off x="4480942" y="3430672"/>
            <a:ext cx="2304256" cy="646331"/>
          </a:xfrm>
          <a:prstGeom prst="rect">
            <a:avLst/>
          </a:prstGeom>
        </p:spPr>
        <p:style>
          <a:lnRef idx="1">
            <a:schemeClr val="accent6"/>
          </a:lnRef>
          <a:fillRef idx="2">
            <a:schemeClr val="accent6"/>
          </a:fillRef>
          <a:effectRef idx="1">
            <a:schemeClr val="accent6"/>
          </a:effectRef>
          <a:fontRef idx="minor">
            <a:schemeClr val="dk1"/>
          </a:fontRef>
        </p:style>
        <p:txBody>
          <a:bodyPr vert="horz" wrap="square" lIns="0" tIns="0" rIns="0" bIns="0" rtlCol="0">
            <a:spAutoFit/>
          </a:bodyPr>
          <a:lstStyle/>
          <a:p>
            <a:pPr marL="0" marR="0" lvl="0" indent="0" algn="just" defTabSz="914400" eaLnBrk="1" fontAlgn="auto" latinLnBrk="0" hangingPunct="1">
              <a:buClrTx/>
              <a:buSzTx/>
              <a:buNone/>
              <a:tabLst>
                <a:tab pos="25400" algn="l"/>
                <a:tab pos="38100" algn="l"/>
                <a:tab pos="63500" algn="l"/>
                <a:tab pos="114300" algn="l"/>
                <a:tab pos="152400" algn="l"/>
                <a:tab pos="254000" algn="l"/>
                <a:tab pos="317500" algn="l"/>
              </a:tabLst>
              <a:defRPr/>
            </a:pPr>
            <a:r>
              <a:rPr lang="it-IT" sz="1050" dirty="0" smtClean="0">
                <a:solidFill>
                  <a:srgbClr val="000000"/>
                </a:solidFill>
                <a:latin typeface="Calibri"/>
              </a:rPr>
              <a:t>	Presentazione ad ARPA (e Comune) della Dichiarazione  sostitutiva di atto di notorietà secondo lo </a:t>
            </a:r>
            <a:r>
              <a:rPr lang="it-IT" sz="1050" b="1" dirty="0" smtClean="0">
                <a:solidFill>
                  <a:srgbClr val="000000"/>
                </a:solidFill>
                <a:latin typeface="Calibri"/>
              </a:rPr>
              <a:t>schema elaborato da ARPA Piemonte</a:t>
            </a:r>
            <a:endParaRPr lang="it-IT" sz="1050" b="1" dirty="0">
              <a:solidFill>
                <a:srgbClr val="000000"/>
              </a:solidFill>
              <a:latin typeface="Calibri"/>
            </a:endParaRPr>
          </a:p>
        </p:txBody>
      </p:sp>
      <p:sp>
        <p:nvSpPr>
          <p:cNvPr id="12" name="Rettangolo 11"/>
          <p:cNvSpPr/>
          <p:nvPr/>
        </p:nvSpPr>
        <p:spPr>
          <a:xfrm>
            <a:off x="1604130" y="1717358"/>
            <a:ext cx="2679838" cy="253916"/>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it-IT" sz="1050" b="1" dirty="0" smtClean="0">
                <a:solidFill>
                  <a:srgbClr val="000000"/>
                </a:solidFill>
              </a:rPr>
              <a:t>Progetti </a:t>
            </a:r>
            <a:r>
              <a:rPr lang="it-IT" sz="1050" b="1" dirty="0" err="1" smtClean="0">
                <a:solidFill>
                  <a:srgbClr val="000000"/>
                </a:solidFill>
              </a:rPr>
              <a:t>sottosposti</a:t>
            </a:r>
            <a:r>
              <a:rPr lang="it-IT" sz="1050" b="1" dirty="0" smtClean="0">
                <a:solidFill>
                  <a:srgbClr val="000000"/>
                </a:solidFill>
              </a:rPr>
              <a:t> a procedure di VIA o AIA</a:t>
            </a:r>
            <a:endParaRPr lang="it-IT" sz="3600" b="1" dirty="0"/>
          </a:p>
        </p:txBody>
      </p:sp>
      <p:sp>
        <p:nvSpPr>
          <p:cNvPr id="13" name="Rettangolo 12"/>
          <p:cNvSpPr/>
          <p:nvPr/>
        </p:nvSpPr>
        <p:spPr>
          <a:xfrm>
            <a:off x="1604130" y="2276872"/>
            <a:ext cx="2664296" cy="41549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it-IT" sz="1050" dirty="0" smtClean="0">
                <a:solidFill>
                  <a:srgbClr val="000000"/>
                </a:solidFill>
              </a:rPr>
              <a:t>Gestione secondo le  procedure del DM n. 161/12</a:t>
            </a:r>
            <a:endParaRPr lang="it-IT" sz="3600" dirty="0"/>
          </a:p>
        </p:txBody>
      </p:sp>
      <p:sp>
        <p:nvSpPr>
          <p:cNvPr id="14" name="Rettangolo 13"/>
          <p:cNvSpPr/>
          <p:nvPr/>
        </p:nvSpPr>
        <p:spPr>
          <a:xfrm>
            <a:off x="1604130" y="2924944"/>
            <a:ext cx="2664296" cy="900246"/>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lvl="0" algn="just">
              <a:tabLst>
                <a:tab pos="25400" algn="l"/>
                <a:tab pos="63500" algn="l"/>
                <a:tab pos="101600" algn="l"/>
                <a:tab pos="215900" algn="l"/>
                <a:tab pos="304800" algn="l"/>
                <a:tab pos="419100" algn="l"/>
                <a:tab pos="431800" algn="l"/>
                <a:tab pos="444500" algn="l"/>
                <a:tab pos="558800" algn="l"/>
                <a:tab pos="647700" algn="l"/>
              </a:tabLst>
              <a:defRPr/>
            </a:pPr>
            <a:r>
              <a:rPr lang="it-IT" sz="1050" dirty="0" smtClean="0">
                <a:solidFill>
                  <a:srgbClr val="000000"/>
                </a:solidFill>
              </a:rPr>
              <a:t>Presentazione del Piano di Utilizzo almeno 90 </a:t>
            </a:r>
            <a:r>
              <a:rPr lang="it-IT" sz="1050" dirty="0" err="1" smtClean="0">
                <a:solidFill>
                  <a:srgbClr val="000000"/>
                </a:solidFill>
              </a:rPr>
              <a:t>gg</a:t>
            </a:r>
            <a:r>
              <a:rPr lang="it-IT" sz="1050" dirty="0" smtClean="0">
                <a:solidFill>
                  <a:srgbClr val="000000"/>
                </a:solidFill>
              </a:rPr>
              <a:t> prima dell'inizio lavori (per opere soggette a procedure di valutazione ambientale, comunque prima dell'espressione del parere di valutazione ambientale)</a:t>
            </a:r>
          </a:p>
        </p:txBody>
      </p:sp>
      <p:sp>
        <p:nvSpPr>
          <p:cNvPr id="15" name="Rettangolo 14"/>
          <p:cNvSpPr/>
          <p:nvPr/>
        </p:nvSpPr>
        <p:spPr>
          <a:xfrm>
            <a:off x="1604130" y="4149080"/>
            <a:ext cx="2664296" cy="738664"/>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lvl="0" algn="just">
              <a:tabLst>
                <a:tab pos="25400" algn="l"/>
                <a:tab pos="63500" algn="l"/>
                <a:tab pos="101600" algn="l"/>
                <a:tab pos="215900" algn="l"/>
                <a:tab pos="304800" algn="l"/>
                <a:tab pos="419100" algn="l"/>
                <a:tab pos="431800" algn="l"/>
                <a:tab pos="444500" algn="l"/>
                <a:tab pos="558800" algn="l"/>
                <a:tab pos="647700" algn="l"/>
              </a:tabLst>
              <a:defRPr/>
            </a:pPr>
            <a:r>
              <a:rPr lang="it-IT" sz="1050" dirty="0" smtClean="0">
                <a:solidFill>
                  <a:srgbClr val="000000"/>
                </a:solidFill>
              </a:rPr>
              <a:t>Entro 30 giorni dalla presentazione del Piano di Utilizzo l'autorità competente può richiedere in un'unica soluzione integrazioni alla  documentazione presentata</a:t>
            </a:r>
          </a:p>
        </p:txBody>
      </p:sp>
      <p:sp>
        <p:nvSpPr>
          <p:cNvPr id="16" name="Rettangolo 15"/>
          <p:cNvSpPr/>
          <p:nvPr/>
        </p:nvSpPr>
        <p:spPr>
          <a:xfrm>
            <a:off x="1604130" y="5085184"/>
            <a:ext cx="2664296" cy="57708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lvl="0">
              <a:tabLst>
                <a:tab pos="25400" algn="l"/>
                <a:tab pos="63500" algn="l"/>
                <a:tab pos="101600" algn="l"/>
                <a:tab pos="215900" algn="l"/>
                <a:tab pos="304800" algn="l"/>
                <a:tab pos="419100" algn="l"/>
                <a:tab pos="431800" algn="l"/>
                <a:tab pos="444500" algn="l"/>
                <a:tab pos="558800" algn="l"/>
                <a:tab pos="647700" algn="l"/>
              </a:tabLst>
              <a:defRPr/>
            </a:pPr>
            <a:r>
              <a:rPr lang="it-IT" sz="1050" dirty="0" smtClean="0">
                <a:solidFill>
                  <a:srgbClr val="000000"/>
                </a:solidFill>
              </a:rPr>
              <a:t>Nell’ambito di opere sottoposte a VIA ed AIA Il Piano di Utilizzo dimostra la conformità del materiale di scavo alle CSC di riferimento?</a:t>
            </a:r>
            <a:endParaRPr lang="it-IT" sz="1050" dirty="0">
              <a:solidFill>
                <a:srgbClr val="000000"/>
              </a:solidFill>
            </a:endParaRPr>
          </a:p>
        </p:txBody>
      </p:sp>
      <p:cxnSp>
        <p:nvCxnSpPr>
          <p:cNvPr id="17" name="Connettore 2 16"/>
          <p:cNvCxnSpPr>
            <a:stCxn id="12" idx="2"/>
            <a:endCxn id="13" idx="0"/>
          </p:cNvCxnSpPr>
          <p:nvPr/>
        </p:nvCxnSpPr>
        <p:spPr>
          <a:xfrm flipH="1">
            <a:off x="2936278" y="1971274"/>
            <a:ext cx="7771" cy="3055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Connettore 2 17"/>
          <p:cNvCxnSpPr>
            <a:stCxn id="13" idx="2"/>
            <a:endCxn id="14" idx="0"/>
          </p:cNvCxnSpPr>
          <p:nvPr/>
        </p:nvCxnSpPr>
        <p:spPr>
          <a:xfrm>
            <a:off x="2936278" y="2692370"/>
            <a:ext cx="0" cy="2325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Rettangolo 19"/>
          <p:cNvSpPr/>
          <p:nvPr/>
        </p:nvSpPr>
        <p:spPr>
          <a:xfrm>
            <a:off x="4426322" y="1717358"/>
            <a:ext cx="2377926" cy="415498"/>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lvl="0">
              <a:tabLst>
                <a:tab pos="25400" algn="l"/>
                <a:tab pos="38100" algn="l"/>
                <a:tab pos="63500" algn="l"/>
                <a:tab pos="114300" algn="l"/>
                <a:tab pos="152400" algn="l"/>
                <a:tab pos="254000" algn="l"/>
                <a:tab pos="317500" algn="l"/>
              </a:tabLst>
              <a:defRPr/>
            </a:pPr>
            <a:r>
              <a:rPr lang="it-IT" sz="1050" b="1" dirty="0" smtClean="0">
                <a:solidFill>
                  <a:srgbClr val="000000"/>
                </a:solidFill>
              </a:rPr>
              <a:t>Progetti non soggetti alle procedure di VIA o AIA</a:t>
            </a:r>
          </a:p>
        </p:txBody>
      </p:sp>
      <p:cxnSp>
        <p:nvCxnSpPr>
          <p:cNvPr id="21" name="Connettore 4 20"/>
          <p:cNvCxnSpPr>
            <a:stCxn id="7" idx="2"/>
            <a:endCxn id="12" idx="0"/>
          </p:cNvCxnSpPr>
          <p:nvPr/>
        </p:nvCxnSpPr>
        <p:spPr>
          <a:xfrm rot="5400000">
            <a:off x="3499251" y="835508"/>
            <a:ext cx="326648" cy="1437052"/>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Connettore 4 21"/>
          <p:cNvCxnSpPr>
            <a:stCxn id="7" idx="2"/>
            <a:endCxn id="20" idx="0"/>
          </p:cNvCxnSpPr>
          <p:nvPr/>
        </p:nvCxnSpPr>
        <p:spPr>
          <a:xfrm rot="16200000" flipH="1">
            <a:off x="4834869" y="936942"/>
            <a:ext cx="326648" cy="1234184"/>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Rettangolo 22"/>
          <p:cNvSpPr/>
          <p:nvPr/>
        </p:nvSpPr>
        <p:spPr>
          <a:xfrm>
            <a:off x="4461995" y="2420888"/>
            <a:ext cx="2322680" cy="738664"/>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lvl="0" algn="just">
              <a:tabLst>
                <a:tab pos="25400" algn="l"/>
                <a:tab pos="38100" algn="l"/>
                <a:tab pos="63500" algn="l"/>
                <a:tab pos="114300" algn="l"/>
                <a:tab pos="152400" algn="l"/>
                <a:tab pos="254000" algn="l"/>
                <a:tab pos="317500" algn="l"/>
              </a:tabLst>
              <a:defRPr/>
            </a:pPr>
            <a:r>
              <a:rPr lang="it-IT" sz="1050" dirty="0" smtClean="0">
                <a:solidFill>
                  <a:srgbClr val="000000"/>
                </a:solidFill>
              </a:rPr>
              <a:t>Gestione secondo le disposizioni dell'Art. 41bis del </a:t>
            </a:r>
            <a:r>
              <a:rPr lang="it-IT" sz="1050" dirty="0" err="1" smtClean="0">
                <a:solidFill>
                  <a:srgbClr val="000000"/>
                </a:solidFill>
              </a:rPr>
              <a:t>D.Lgs.</a:t>
            </a:r>
            <a:r>
              <a:rPr lang="it-IT" sz="1050" dirty="0" smtClean="0">
                <a:solidFill>
                  <a:srgbClr val="000000"/>
                </a:solidFill>
              </a:rPr>
              <a:t> 69/13 convertito con modifiche nella legge  98/13</a:t>
            </a:r>
          </a:p>
        </p:txBody>
      </p:sp>
      <p:cxnSp>
        <p:nvCxnSpPr>
          <p:cNvPr id="24" name="Connettore 2 23"/>
          <p:cNvCxnSpPr>
            <a:stCxn id="20" idx="2"/>
            <a:endCxn id="23" idx="0"/>
          </p:cNvCxnSpPr>
          <p:nvPr/>
        </p:nvCxnSpPr>
        <p:spPr>
          <a:xfrm>
            <a:off x="5615285" y="2132856"/>
            <a:ext cx="805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Connettore 2 24"/>
          <p:cNvCxnSpPr>
            <a:stCxn id="23" idx="2"/>
            <a:endCxn id="8" idx="0"/>
          </p:cNvCxnSpPr>
          <p:nvPr/>
        </p:nvCxnSpPr>
        <p:spPr>
          <a:xfrm>
            <a:off x="5623335" y="3159552"/>
            <a:ext cx="9735" cy="2711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Connettore 2 25"/>
          <p:cNvCxnSpPr>
            <a:stCxn id="15" idx="2"/>
            <a:endCxn id="16" idx="0"/>
          </p:cNvCxnSpPr>
          <p:nvPr/>
        </p:nvCxnSpPr>
        <p:spPr>
          <a:xfrm>
            <a:off x="2936278" y="4887744"/>
            <a:ext cx="0" cy="1974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Connettore 2 54"/>
          <p:cNvCxnSpPr>
            <a:stCxn id="4" idx="2"/>
            <a:endCxn id="7" idx="0"/>
          </p:cNvCxnSpPr>
          <p:nvPr/>
        </p:nvCxnSpPr>
        <p:spPr>
          <a:xfrm>
            <a:off x="4379033" y="434861"/>
            <a:ext cx="2068" cy="4018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Connettore 4 56"/>
          <p:cNvCxnSpPr>
            <a:stCxn id="4" idx="2"/>
            <a:endCxn id="5" idx="0"/>
          </p:cNvCxnSpPr>
          <p:nvPr/>
        </p:nvCxnSpPr>
        <p:spPr>
          <a:xfrm rot="5400000">
            <a:off x="2573784" y="-968538"/>
            <a:ext cx="401851" cy="3208649"/>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9" name="Connettore 4 58"/>
          <p:cNvCxnSpPr>
            <a:stCxn id="4" idx="2"/>
            <a:endCxn id="6" idx="0"/>
          </p:cNvCxnSpPr>
          <p:nvPr/>
        </p:nvCxnSpPr>
        <p:spPr>
          <a:xfrm rot="16200000" flipH="1">
            <a:off x="6002783" y="-1188890"/>
            <a:ext cx="401851" cy="3649351"/>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4" name="Connettore 2 103"/>
          <p:cNvCxnSpPr>
            <a:stCxn id="14" idx="2"/>
            <a:endCxn id="15" idx="0"/>
          </p:cNvCxnSpPr>
          <p:nvPr/>
        </p:nvCxnSpPr>
        <p:spPr>
          <a:xfrm>
            <a:off x="2936278" y="3825190"/>
            <a:ext cx="0" cy="3238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CasellaDiTesto 26"/>
          <p:cNvSpPr txBox="1"/>
          <p:nvPr/>
        </p:nvSpPr>
        <p:spPr>
          <a:xfrm>
            <a:off x="179512" y="1556792"/>
            <a:ext cx="1331640" cy="769441"/>
          </a:xfrm>
          <a:prstGeom prst="rect">
            <a:avLst/>
          </a:prstGeom>
        </p:spPr>
        <p:style>
          <a:lnRef idx="1">
            <a:schemeClr val="accent2"/>
          </a:lnRef>
          <a:fillRef idx="2">
            <a:schemeClr val="accent2"/>
          </a:fillRef>
          <a:effectRef idx="1">
            <a:schemeClr val="accent2"/>
          </a:effectRef>
          <a:fontRef idx="minor">
            <a:schemeClr val="dk1"/>
          </a:fontRef>
        </p:style>
        <p:txBody>
          <a:bodyPr vert="horz" wrap="square" lIns="0" tIns="0" rIns="0" bIns="0" rtlCol="0">
            <a:spAutoFit/>
          </a:bodyPr>
          <a:lstStyle/>
          <a:p>
            <a:pPr marL="0" marR="0" lvl="0" indent="0" defTabSz="914400" eaLnBrk="1" fontAlgn="auto" latinLnBrk="0" hangingPunct="1">
              <a:buClrTx/>
              <a:buSzTx/>
              <a:buNone/>
              <a:tabLst>
                <a:tab pos="25400" algn="l"/>
                <a:tab pos="38100" algn="l"/>
                <a:tab pos="317500" algn="l"/>
              </a:tabLst>
              <a:defRPr/>
            </a:pPr>
            <a:r>
              <a:rPr lang="it-IT" sz="1000" dirty="0" smtClean="0">
                <a:solidFill>
                  <a:srgbClr val="000000"/>
                </a:solidFill>
                <a:latin typeface="Calibri"/>
              </a:rPr>
              <a:t>Trasporto con vettore autorizzato o in conto proprio (autorizzato) con formulario verso destinazione autorizzata.</a:t>
            </a:r>
          </a:p>
        </p:txBody>
      </p:sp>
      <p:sp>
        <p:nvSpPr>
          <p:cNvPr id="28" name="CasellaDiTesto 27"/>
          <p:cNvSpPr txBox="1"/>
          <p:nvPr/>
        </p:nvSpPr>
        <p:spPr>
          <a:xfrm>
            <a:off x="7020272" y="2042264"/>
            <a:ext cx="2016224" cy="738664"/>
          </a:xfrm>
          <a:prstGeom prst="rect">
            <a:avLst/>
          </a:prstGeom>
        </p:spPr>
        <p:style>
          <a:lnRef idx="1">
            <a:schemeClr val="dk1"/>
          </a:lnRef>
          <a:fillRef idx="2">
            <a:schemeClr val="dk1"/>
          </a:fillRef>
          <a:effectRef idx="1">
            <a:schemeClr val="dk1"/>
          </a:effectRef>
          <a:fontRef idx="minor">
            <a:schemeClr val="dk1"/>
          </a:fontRef>
        </p:style>
        <p:txBody>
          <a:bodyPr vert="horz" wrap="square" lIns="0" tIns="0" rIns="0" bIns="0" rtlCol="0">
            <a:spAutoFit/>
          </a:bodyPr>
          <a:lstStyle/>
          <a:p>
            <a:pPr marL="0" marR="0" lvl="0" indent="0" algn="just" defTabSz="914400" eaLnBrk="1" fontAlgn="auto" latinLnBrk="0" hangingPunct="1">
              <a:buClrTx/>
              <a:buSzTx/>
              <a:buNone/>
              <a:tabLst>
                <a:tab pos="38100" algn="l"/>
                <a:tab pos="50800" algn="l"/>
                <a:tab pos="63500" algn="l"/>
                <a:tab pos="533400" algn="l"/>
              </a:tabLst>
              <a:defRPr/>
            </a:pPr>
            <a:r>
              <a:rPr lang="it-IT" sz="1200" dirty="0" smtClean="0">
                <a:solidFill>
                  <a:srgbClr val="000000"/>
                </a:solidFill>
                <a:latin typeface="Calibri"/>
              </a:rPr>
              <a:t>In presenza di </a:t>
            </a:r>
            <a:r>
              <a:rPr lang="it-IT" sz="1200" b="1" dirty="0" smtClean="0">
                <a:solidFill>
                  <a:srgbClr val="000000"/>
                </a:solidFill>
                <a:latin typeface="Calibri"/>
              </a:rPr>
              <a:t>materiali di riporto</a:t>
            </a:r>
            <a:r>
              <a:rPr lang="it-IT" sz="1200" dirty="0" smtClean="0">
                <a:solidFill>
                  <a:srgbClr val="000000"/>
                </a:solidFill>
                <a:latin typeface="Calibri"/>
              </a:rPr>
              <a:t>, è necessario effettuare il </a:t>
            </a:r>
            <a:r>
              <a:rPr lang="it-IT" sz="1200" b="1" dirty="0" smtClean="0">
                <a:solidFill>
                  <a:srgbClr val="000000"/>
                </a:solidFill>
                <a:latin typeface="Calibri"/>
              </a:rPr>
              <a:t>test di cessione ai sensi del Decreto 5/2/98 e </a:t>
            </a:r>
            <a:r>
              <a:rPr lang="it-IT" sz="1200" b="1" dirty="0" err="1" smtClean="0">
                <a:solidFill>
                  <a:srgbClr val="000000"/>
                </a:solidFill>
                <a:latin typeface="Calibri"/>
              </a:rPr>
              <a:t>s.m.i.</a:t>
            </a:r>
            <a:endParaRPr lang="it-IT" sz="1200" b="1" dirty="0">
              <a:solidFill>
                <a:srgbClr val="000000"/>
              </a:solidFill>
              <a:latin typeface="Calibri"/>
            </a:endParaRPr>
          </a:p>
        </p:txBody>
      </p:sp>
      <p:cxnSp>
        <p:nvCxnSpPr>
          <p:cNvPr id="30" name="Connettore 2 29"/>
          <p:cNvCxnSpPr>
            <a:stCxn id="16" idx="2"/>
          </p:cNvCxnSpPr>
          <p:nvPr/>
        </p:nvCxnSpPr>
        <p:spPr>
          <a:xfrm>
            <a:off x="2936278" y="5662265"/>
            <a:ext cx="36004" cy="431031"/>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cxnSp>
        <p:nvCxnSpPr>
          <p:cNvPr id="31" name="Connettore 2 30"/>
          <p:cNvCxnSpPr>
            <a:stCxn id="6" idx="2"/>
            <a:endCxn id="28" idx="0"/>
          </p:cNvCxnSpPr>
          <p:nvPr/>
        </p:nvCxnSpPr>
        <p:spPr>
          <a:xfrm>
            <a:off x="8028384" y="1760042"/>
            <a:ext cx="0" cy="2822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Connettore 2 32"/>
          <p:cNvCxnSpPr>
            <a:stCxn id="5" idx="2"/>
            <a:endCxn id="27" idx="0"/>
          </p:cNvCxnSpPr>
          <p:nvPr/>
        </p:nvCxnSpPr>
        <p:spPr>
          <a:xfrm flipH="1">
            <a:off x="845332" y="1298377"/>
            <a:ext cx="325052" cy="2584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2" name="CasellaDiTesto 31"/>
          <p:cNvSpPr txBox="1"/>
          <p:nvPr/>
        </p:nvSpPr>
        <p:spPr>
          <a:xfrm>
            <a:off x="7380312" y="188640"/>
            <a:ext cx="1118576" cy="369332"/>
          </a:xfrm>
          <a:prstGeom prst="rect">
            <a:avLst/>
          </a:prstGeom>
          <a:noFill/>
        </p:spPr>
        <p:txBody>
          <a:bodyPr wrap="none" rtlCol="0">
            <a:spAutoFit/>
          </a:bodyPr>
          <a:lstStyle/>
          <a:p>
            <a:r>
              <a:rPr lang="it-IT" dirty="0" smtClean="0"/>
              <a:t>Allegato 1</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79512" y="1052737"/>
            <a:ext cx="2160240" cy="161583"/>
          </a:xfrm>
          <a:prstGeom prst="rect">
            <a:avLst/>
          </a:prstGeom>
        </p:spPr>
        <p:style>
          <a:lnRef idx="1">
            <a:schemeClr val="accent2"/>
          </a:lnRef>
          <a:fillRef idx="2">
            <a:schemeClr val="accent2"/>
          </a:fillRef>
          <a:effectRef idx="1">
            <a:schemeClr val="accent2"/>
          </a:effectRef>
          <a:fontRef idx="minor">
            <a:schemeClr val="dk1"/>
          </a:fontRef>
        </p:style>
        <p:txBody>
          <a:bodyPr vert="horz" wrap="square" lIns="0" tIns="0" rIns="0" bIns="0" rtlCol="0">
            <a:spAutoFit/>
          </a:bodyPr>
          <a:lstStyle/>
          <a:p>
            <a:pPr algn="ctr"/>
            <a:r>
              <a:rPr lang="it-IT" sz="1050" dirty="0" smtClean="0">
                <a:solidFill>
                  <a:srgbClr val="000000"/>
                </a:solidFill>
                <a:latin typeface="Calibri"/>
              </a:rPr>
              <a:t>NO</a:t>
            </a:r>
            <a:endParaRPr lang="it-IT" sz="1200" dirty="0">
              <a:solidFill>
                <a:srgbClr val="000000"/>
              </a:solidFill>
              <a:latin typeface="Calibri"/>
            </a:endParaRPr>
          </a:p>
        </p:txBody>
      </p:sp>
      <p:sp>
        <p:nvSpPr>
          <p:cNvPr id="5" name="CasellaDiTesto 4"/>
          <p:cNvSpPr txBox="1"/>
          <p:nvPr/>
        </p:nvSpPr>
        <p:spPr>
          <a:xfrm>
            <a:off x="6228184" y="3335224"/>
            <a:ext cx="1008112" cy="307777"/>
          </a:xfrm>
          <a:prstGeom prst="rect">
            <a:avLst/>
          </a:prstGeom>
        </p:spPr>
        <p:style>
          <a:lnRef idx="1">
            <a:schemeClr val="accent2"/>
          </a:lnRef>
          <a:fillRef idx="2">
            <a:schemeClr val="accent2"/>
          </a:fillRef>
          <a:effectRef idx="1">
            <a:schemeClr val="accent2"/>
          </a:effectRef>
          <a:fontRef idx="minor">
            <a:schemeClr val="dk1"/>
          </a:fontRef>
        </p:style>
        <p:txBody>
          <a:bodyPr vert="horz" wrap="square" lIns="0" tIns="0" rIns="0" bIns="0" rtlCol="0">
            <a:spAutoFit/>
          </a:bodyPr>
          <a:lstStyle/>
          <a:p>
            <a:pPr algn="ctr"/>
            <a:r>
              <a:rPr lang="it-IT" sz="1000" dirty="0" smtClean="0">
                <a:solidFill>
                  <a:srgbClr val="000000"/>
                </a:solidFill>
                <a:latin typeface="Calibri"/>
              </a:rPr>
              <a:t>Bocciatura</a:t>
            </a:r>
          </a:p>
          <a:p>
            <a:pPr algn="ctr"/>
            <a:endParaRPr lang="it-IT" sz="1000" dirty="0">
              <a:solidFill>
                <a:srgbClr val="000000"/>
              </a:solidFill>
              <a:latin typeface="Calibri"/>
            </a:endParaRPr>
          </a:p>
        </p:txBody>
      </p:sp>
      <p:sp>
        <p:nvSpPr>
          <p:cNvPr id="6" name="CasellaDiTesto 5"/>
          <p:cNvSpPr txBox="1"/>
          <p:nvPr/>
        </p:nvSpPr>
        <p:spPr>
          <a:xfrm>
            <a:off x="7524328" y="3335224"/>
            <a:ext cx="1008112" cy="307777"/>
          </a:xfrm>
          <a:prstGeom prst="rect">
            <a:avLst/>
          </a:prstGeom>
        </p:spPr>
        <p:style>
          <a:lnRef idx="1">
            <a:schemeClr val="accent3"/>
          </a:lnRef>
          <a:fillRef idx="2">
            <a:schemeClr val="accent3"/>
          </a:fillRef>
          <a:effectRef idx="1">
            <a:schemeClr val="accent3"/>
          </a:effectRef>
          <a:fontRef idx="minor">
            <a:schemeClr val="dk1"/>
          </a:fontRef>
        </p:style>
        <p:txBody>
          <a:bodyPr vert="horz" wrap="square" lIns="0" tIns="0" rIns="0" bIns="0" rtlCol="0">
            <a:spAutoFit/>
          </a:bodyPr>
          <a:lstStyle/>
          <a:p>
            <a:pPr algn="ctr"/>
            <a:r>
              <a:rPr lang="it-IT" sz="1000" dirty="0" smtClean="0">
                <a:solidFill>
                  <a:srgbClr val="000000"/>
                </a:solidFill>
                <a:latin typeface="Calibri"/>
              </a:rPr>
              <a:t>Approvazione</a:t>
            </a:r>
          </a:p>
          <a:p>
            <a:pPr algn="ctr"/>
            <a:endParaRPr lang="it-IT" sz="1000" dirty="0">
              <a:solidFill>
                <a:srgbClr val="000000"/>
              </a:solidFill>
              <a:latin typeface="Calibri"/>
            </a:endParaRPr>
          </a:p>
        </p:txBody>
      </p:sp>
      <p:sp>
        <p:nvSpPr>
          <p:cNvPr id="7" name="CasellaDiTesto 6"/>
          <p:cNvSpPr txBox="1"/>
          <p:nvPr/>
        </p:nvSpPr>
        <p:spPr>
          <a:xfrm>
            <a:off x="107504" y="2492896"/>
            <a:ext cx="1080120" cy="461665"/>
          </a:xfrm>
          <a:prstGeom prst="rect">
            <a:avLst/>
          </a:prstGeom>
        </p:spPr>
        <p:style>
          <a:lnRef idx="1">
            <a:schemeClr val="accent2"/>
          </a:lnRef>
          <a:fillRef idx="2">
            <a:schemeClr val="accent2"/>
          </a:fillRef>
          <a:effectRef idx="1">
            <a:schemeClr val="accent2"/>
          </a:effectRef>
          <a:fontRef idx="minor">
            <a:schemeClr val="dk1"/>
          </a:fontRef>
        </p:style>
        <p:txBody>
          <a:bodyPr vert="horz" wrap="square" lIns="0" tIns="0" rIns="0" bIns="0" rtlCol="0">
            <a:spAutoFit/>
          </a:bodyPr>
          <a:lstStyle/>
          <a:p>
            <a:pPr marL="0" marR="0" lvl="0" indent="0" algn="ctr" defTabSz="914400" eaLnBrk="1" fontAlgn="auto" latinLnBrk="0" hangingPunct="1">
              <a:buClrTx/>
              <a:buSzTx/>
              <a:buNone/>
              <a:tabLst>
                <a:tab pos="38100" algn="l"/>
                <a:tab pos="114300" algn="l"/>
              </a:tabLst>
              <a:defRPr/>
            </a:pPr>
            <a:r>
              <a:rPr lang="it-IT" sz="1000" dirty="0">
                <a:solidFill>
                  <a:srgbClr val="000000"/>
                </a:solidFill>
                <a:latin typeface="Calibri"/>
              </a:rPr>
              <a:t>	Gestione </a:t>
            </a:r>
            <a:r>
              <a:rPr lang="it-IT" sz="1000" dirty="0" smtClean="0">
                <a:solidFill>
                  <a:srgbClr val="000000"/>
                </a:solidFill>
                <a:latin typeface="Calibri"/>
              </a:rPr>
              <a:t>del materiale di scavo come rifiuto</a:t>
            </a:r>
            <a:endParaRPr lang="it-IT" sz="1000" dirty="0">
              <a:solidFill>
                <a:srgbClr val="000000"/>
              </a:solidFill>
              <a:latin typeface="Calibri"/>
            </a:endParaRPr>
          </a:p>
        </p:txBody>
      </p:sp>
      <p:sp>
        <p:nvSpPr>
          <p:cNvPr id="8" name="CasellaDiTesto 7"/>
          <p:cNvSpPr txBox="1"/>
          <p:nvPr/>
        </p:nvSpPr>
        <p:spPr>
          <a:xfrm>
            <a:off x="3111744" y="1484784"/>
            <a:ext cx="2448272" cy="461665"/>
          </a:xfrm>
          <a:prstGeom prst="rect">
            <a:avLst/>
          </a:prstGeom>
        </p:spPr>
        <p:style>
          <a:lnRef idx="1">
            <a:schemeClr val="accent3"/>
          </a:lnRef>
          <a:fillRef idx="2">
            <a:schemeClr val="accent3"/>
          </a:fillRef>
          <a:effectRef idx="1">
            <a:schemeClr val="accent3"/>
          </a:effectRef>
          <a:fontRef idx="minor">
            <a:schemeClr val="dk1"/>
          </a:fontRef>
        </p:style>
        <p:txBody>
          <a:bodyPr vert="horz" wrap="square" lIns="0" tIns="0" rIns="0" bIns="0" rtlCol="0">
            <a:spAutoFit/>
          </a:bodyPr>
          <a:lstStyle/>
          <a:p>
            <a:pPr marL="0" marR="0" lvl="0" indent="0" defTabSz="914400" eaLnBrk="1" fontAlgn="auto" latinLnBrk="0" hangingPunct="1">
              <a:buClrTx/>
              <a:buSzTx/>
              <a:buNone/>
              <a:tabLst>
                <a:tab pos="25400" algn="l"/>
                <a:tab pos="50800" algn="l"/>
                <a:tab pos="63500" algn="l"/>
                <a:tab pos="88900" algn="l"/>
              </a:tabLst>
              <a:defRPr/>
            </a:pPr>
            <a:r>
              <a:rPr lang="it-IT" sz="1000" dirty="0" smtClean="0">
                <a:solidFill>
                  <a:srgbClr val="000000"/>
                </a:solidFill>
                <a:latin typeface="Calibri"/>
              </a:rPr>
              <a:t>Il </a:t>
            </a:r>
            <a:r>
              <a:rPr lang="it-IT" sz="1000" dirty="0">
                <a:solidFill>
                  <a:srgbClr val="000000"/>
                </a:solidFill>
                <a:latin typeface="Calibri"/>
              </a:rPr>
              <a:t>proponente </a:t>
            </a:r>
            <a:r>
              <a:rPr lang="it-IT" sz="1000" dirty="0" smtClean="0">
                <a:solidFill>
                  <a:srgbClr val="000000"/>
                </a:solidFill>
                <a:latin typeface="Calibri"/>
              </a:rPr>
              <a:t>può richiedere che ARPA accerti la situazione di conformità dei materiali oggetto di scavo alle CSC di riferimento</a:t>
            </a:r>
            <a:endParaRPr lang="it-IT" sz="1000" dirty="0">
              <a:solidFill>
                <a:srgbClr val="000000"/>
              </a:solidFill>
              <a:latin typeface="Calibri"/>
            </a:endParaRPr>
          </a:p>
        </p:txBody>
      </p:sp>
      <p:sp>
        <p:nvSpPr>
          <p:cNvPr id="9" name="CasellaDiTesto 8"/>
          <p:cNvSpPr txBox="1"/>
          <p:nvPr/>
        </p:nvSpPr>
        <p:spPr>
          <a:xfrm>
            <a:off x="3111744" y="2204864"/>
            <a:ext cx="2448272" cy="307777"/>
          </a:xfrm>
          <a:prstGeom prst="rect">
            <a:avLst/>
          </a:prstGeom>
        </p:spPr>
        <p:style>
          <a:lnRef idx="1">
            <a:schemeClr val="accent3"/>
          </a:lnRef>
          <a:fillRef idx="2">
            <a:schemeClr val="accent3"/>
          </a:fillRef>
          <a:effectRef idx="1">
            <a:schemeClr val="accent3"/>
          </a:effectRef>
          <a:fontRef idx="minor">
            <a:schemeClr val="dk1"/>
          </a:fontRef>
        </p:style>
        <p:txBody>
          <a:bodyPr vert="horz" wrap="square" lIns="0" tIns="0" rIns="0" bIns="0" rtlCol="0">
            <a:spAutoFit/>
          </a:bodyPr>
          <a:lstStyle/>
          <a:p>
            <a:pPr marL="0" marR="0" lvl="0" indent="0" defTabSz="914400" eaLnBrk="1" fontAlgn="auto" latinLnBrk="0" hangingPunct="1">
              <a:buClrTx/>
              <a:buSzTx/>
              <a:buNone/>
              <a:tabLst>
                <a:tab pos="127000" algn="l"/>
                <a:tab pos="419100" algn="l"/>
                <a:tab pos="469900" algn="l"/>
              </a:tabLst>
              <a:defRPr/>
            </a:pPr>
            <a:r>
              <a:rPr lang="it-IT" sz="1000" dirty="0" smtClean="0">
                <a:solidFill>
                  <a:srgbClr val="000000"/>
                </a:solidFill>
                <a:latin typeface="Calibri"/>
              </a:rPr>
              <a:t>Entro 60 giorni ARPA comunica l'esito degli accertamenti</a:t>
            </a:r>
          </a:p>
        </p:txBody>
      </p:sp>
      <p:sp>
        <p:nvSpPr>
          <p:cNvPr id="13" name="CasellaDiTesto 12"/>
          <p:cNvSpPr txBox="1"/>
          <p:nvPr/>
        </p:nvSpPr>
        <p:spPr>
          <a:xfrm>
            <a:off x="1259632" y="2501602"/>
            <a:ext cx="1152128" cy="3231654"/>
          </a:xfrm>
          <a:prstGeom prst="rect">
            <a:avLst/>
          </a:prstGeom>
        </p:spPr>
        <p:style>
          <a:lnRef idx="1">
            <a:schemeClr val="accent3"/>
          </a:lnRef>
          <a:fillRef idx="2">
            <a:schemeClr val="accent3"/>
          </a:fillRef>
          <a:effectRef idx="1">
            <a:schemeClr val="accent3"/>
          </a:effectRef>
          <a:fontRef idx="minor">
            <a:schemeClr val="dk1"/>
          </a:fontRef>
        </p:style>
        <p:txBody>
          <a:bodyPr vert="horz" wrap="square" lIns="0" tIns="0" rIns="0" bIns="0" rtlCol="0">
            <a:spAutoFit/>
          </a:bodyPr>
          <a:lstStyle/>
          <a:p>
            <a:pPr marL="0" marR="0" lvl="0" indent="0" defTabSz="914400" eaLnBrk="1" fontAlgn="auto" latinLnBrk="0" hangingPunct="1">
              <a:buClrTx/>
              <a:buSzTx/>
              <a:buNone/>
              <a:tabLst>
                <a:tab pos="38100" algn="l"/>
                <a:tab pos="101600" algn="l"/>
              </a:tabLst>
              <a:defRPr/>
            </a:pPr>
            <a:r>
              <a:rPr lang="it-IT" sz="1000" dirty="0" smtClean="0">
                <a:solidFill>
                  <a:srgbClr val="000000"/>
                </a:solidFill>
                <a:latin typeface="Calibri"/>
              </a:rPr>
              <a:t>Il proponente può presentare un piano di accertamento dei </a:t>
            </a:r>
            <a:r>
              <a:rPr lang="it-IT" sz="1000" dirty="0" smtClean="0">
                <a:solidFill>
                  <a:srgbClr val="000000"/>
                </a:solidFill>
              </a:rPr>
              <a:t>valori </a:t>
            </a:r>
            <a:r>
              <a:rPr lang="it-IT" sz="1000" dirty="0">
                <a:solidFill>
                  <a:srgbClr val="000000"/>
                </a:solidFill>
              </a:rPr>
              <a:t>di fondo naturale da</a:t>
            </a:r>
          </a:p>
          <a:p>
            <a:pPr lvl="0">
              <a:tabLst>
                <a:tab pos="25400" algn="l"/>
                <a:tab pos="63500" algn="l"/>
                <a:tab pos="76200" algn="l"/>
                <a:tab pos="88900" algn="l"/>
              </a:tabLst>
              <a:defRPr/>
            </a:pPr>
            <a:r>
              <a:rPr lang="it-IT" sz="1000" dirty="0">
                <a:solidFill>
                  <a:srgbClr val="000000"/>
                </a:solidFill>
              </a:rPr>
              <a:t>attuare in contraddittorio </a:t>
            </a:r>
            <a:r>
              <a:rPr lang="it-IT" sz="1000" dirty="0" smtClean="0">
                <a:solidFill>
                  <a:srgbClr val="000000"/>
                </a:solidFill>
              </a:rPr>
              <a:t>con ARPA</a:t>
            </a:r>
            <a:r>
              <a:rPr lang="it-IT" sz="1000" dirty="0">
                <a:solidFill>
                  <a:srgbClr val="000000"/>
                </a:solidFill>
              </a:rPr>
              <a:t>. Il Piano di utilizzo </a:t>
            </a:r>
            <a:r>
              <a:rPr lang="it-IT" sz="1000" dirty="0" smtClean="0">
                <a:solidFill>
                  <a:srgbClr val="000000"/>
                </a:solidFill>
              </a:rPr>
              <a:t>può  prevedere </a:t>
            </a:r>
            <a:r>
              <a:rPr lang="it-IT" sz="1000" dirty="0">
                <a:solidFill>
                  <a:srgbClr val="000000"/>
                </a:solidFill>
              </a:rPr>
              <a:t>il reimpiego </a:t>
            </a:r>
            <a:r>
              <a:rPr lang="it-IT" sz="1000" dirty="0" smtClean="0">
                <a:solidFill>
                  <a:srgbClr val="000000"/>
                </a:solidFill>
              </a:rPr>
              <a:t>nello stesso </a:t>
            </a:r>
            <a:r>
              <a:rPr lang="it-IT" sz="1000" dirty="0">
                <a:solidFill>
                  <a:srgbClr val="000000"/>
                </a:solidFill>
              </a:rPr>
              <a:t>sito di produzione o in</a:t>
            </a:r>
          </a:p>
          <a:p>
            <a:pPr lvl="0">
              <a:tabLst>
                <a:tab pos="25400" algn="l"/>
                <a:tab pos="63500" algn="l"/>
                <a:tab pos="76200" algn="l"/>
                <a:tab pos="88900" algn="l"/>
              </a:tabLst>
              <a:defRPr/>
            </a:pPr>
            <a:r>
              <a:rPr lang="it-IT" sz="1000" dirty="0" smtClean="0">
                <a:solidFill>
                  <a:srgbClr val="000000"/>
                </a:solidFill>
              </a:rPr>
              <a:t>				altro sito con situazione  analoga e confrontabile in  termini di valori di </a:t>
            </a:r>
            <a:r>
              <a:rPr lang="it-IT" sz="1000" dirty="0">
                <a:solidFill>
                  <a:srgbClr val="000000"/>
                </a:solidFill>
              </a:rPr>
              <a:t>fondo naturale (elenco parametri e</a:t>
            </a:r>
          </a:p>
          <a:p>
            <a:pPr lvl="0">
              <a:tabLst>
                <a:tab pos="25400" algn="l"/>
                <a:tab pos="63500" algn="l"/>
                <a:tab pos="76200" algn="l"/>
                <a:tab pos="88900" algn="l"/>
              </a:tabLst>
              <a:defRPr/>
            </a:pPr>
            <a:r>
              <a:rPr lang="it-IT" sz="1000" dirty="0">
                <a:solidFill>
                  <a:srgbClr val="000000"/>
                </a:solidFill>
              </a:rPr>
              <a:t>	loro concentrazione)</a:t>
            </a:r>
          </a:p>
          <a:p>
            <a:pPr lvl="0">
              <a:tabLst>
                <a:tab pos="25400" algn="l"/>
                <a:tab pos="63500" algn="l"/>
                <a:tab pos="76200" algn="l"/>
                <a:tab pos="88900" algn="l"/>
              </a:tabLst>
              <a:defRPr/>
            </a:pPr>
            <a:endParaRPr lang="it-IT" sz="1000" dirty="0">
              <a:solidFill>
                <a:srgbClr val="000000"/>
              </a:solidFill>
              <a:latin typeface="Calibri"/>
            </a:endParaRPr>
          </a:p>
        </p:txBody>
      </p:sp>
      <p:sp>
        <p:nvSpPr>
          <p:cNvPr id="17" name="CasellaDiTesto 16"/>
          <p:cNvSpPr txBox="1"/>
          <p:nvPr/>
        </p:nvSpPr>
        <p:spPr>
          <a:xfrm>
            <a:off x="6222351" y="2678776"/>
            <a:ext cx="2269897" cy="461665"/>
          </a:xfrm>
          <a:prstGeom prst="rect">
            <a:avLst/>
          </a:prstGeom>
        </p:spPr>
        <p:style>
          <a:lnRef idx="1">
            <a:schemeClr val="accent3"/>
          </a:lnRef>
          <a:fillRef idx="2">
            <a:schemeClr val="accent3"/>
          </a:fillRef>
          <a:effectRef idx="1">
            <a:schemeClr val="accent3"/>
          </a:effectRef>
          <a:fontRef idx="minor">
            <a:schemeClr val="dk1"/>
          </a:fontRef>
        </p:style>
        <p:txBody>
          <a:bodyPr vert="horz" wrap="square" lIns="0" tIns="0" rIns="0" bIns="0" rtlCol="0">
            <a:spAutoFit/>
          </a:bodyPr>
          <a:lstStyle/>
          <a:p>
            <a:pPr marL="0" marR="0" lvl="0" indent="0" defTabSz="914400" eaLnBrk="1" fontAlgn="auto" latinLnBrk="0" hangingPunct="1">
              <a:buClrTx/>
              <a:buSzTx/>
              <a:buNone/>
              <a:tabLst>
                <a:tab pos="114300" algn="l"/>
              </a:tabLst>
              <a:defRPr/>
            </a:pPr>
            <a:r>
              <a:rPr lang="it-IT" sz="1000" dirty="0" smtClean="0">
                <a:solidFill>
                  <a:srgbClr val="000000"/>
                </a:solidFill>
                <a:latin typeface="Calibri"/>
              </a:rPr>
              <a:t>Entro 90 giorni dalla presentazione del Piano di Utilizzo l'Autorità competente approva o rigetta il piano</a:t>
            </a:r>
            <a:endParaRPr lang="it-IT" sz="1000" dirty="0">
              <a:solidFill>
                <a:srgbClr val="000000"/>
              </a:solidFill>
              <a:latin typeface="Calibri"/>
            </a:endParaRPr>
          </a:p>
        </p:txBody>
      </p:sp>
      <p:sp>
        <p:nvSpPr>
          <p:cNvPr id="18" name="CasellaDiTesto 17"/>
          <p:cNvSpPr txBox="1"/>
          <p:nvPr/>
        </p:nvSpPr>
        <p:spPr>
          <a:xfrm>
            <a:off x="7524328" y="3814589"/>
            <a:ext cx="1008112" cy="1846659"/>
          </a:xfrm>
          <a:prstGeom prst="rect">
            <a:avLst/>
          </a:prstGeom>
        </p:spPr>
        <p:style>
          <a:lnRef idx="1">
            <a:schemeClr val="accent3"/>
          </a:lnRef>
          <a:fillRef idx="2">
            <a:schemeClr val="accent3"/>
          </a:fillRef>
          <a:effectRef idx="1">
            <a:schemeClr val="accent3"/>
          </a:effectRef>
          <a:fontRef idx="minor">
            <a:schemeClr val="dk1"/>
          </a:fontRef>
        </p:style>
        <p:txBody>
          <a:bodyPr vert="horz" wrap="square" lIns="0" tIns="0" rIns="0" bIns="0" rtlCol="0">
            <a:spAutoFit/>
          </a:bodyPr>
          <a:lstStyle/>
          <a:p>
            <a:pPr marL="0" marR="0" lvl="0" indent="0" algn="ctr" defTabSz="914400" eaLnBrk="1" fontAlgn="auto" latinLnBrk="0" hangingPunct="1">
              <a:buClrTx/>
              <a:buSzTx/>
              <a:buNone/>
              <a:tabLst>
                <a:tab pos="215900" algn="l"/>
              </a:tabLst>
              <a:defRPr/>
            </a:pPr>
            <a:r>
              <a:rPr lang="it-IT" sz="1000" dirty="0" smtClean="0">
                <a:solidFill>
                  <a:srgbClr val="000000"/>
                </a:solidFill>
                <a:latin typeface="Calibri"/>
              </a:rPr>
              <a:t>Gestione del materiale di scavo come sottoprodotto: inizio attività dopo 90 giorni dalla presentazione del Piano di Utilizzo e comunque entro 2 anni dalla presentazione del piano</a:t>
            </a:r>
            <a:endParaRPr lang="it-IT" sz="1000" dirty="0">
              <a:solidFill>
                <a:srgbClr val="000000"/>
              </a:solidFill>
              <a:latin typeface="Calibri"/>
            </a:endParaRPr>
          </a:p>
        </p:txBody>
      </p:sp>
      <p:sp>
        <p:nvSpPr>
          <p:cNvPr id="19" name="CasellaDiTesto 18"/>
          <p:cNvSpPr txBox="1"/>
          <p:nvPr/>
        </p:nvSpPr>
        <p:spPr>
          <a:xfrm>
            <a:off x="6228184" y="3789040"/>
            <a:ext cx="1008112" cy="1538883"/>
          </a:xfrm>
          <a:prstGeom prst="rect">
            <a:avLst/>
          </a:prstGeom>
        </p:spPr>
        <p:style>
          <a:lnRef idx="1">
            <a:schemeClr val="accent2"/>
          </a:lnRef>
          <a:fillRef idx="2">
            <a:schemeClr val="accent2"/>
          </a:fillRef>
          <a:effectRef idx="1">
            <a:schemeClr val="accent2"/>
          </a:effectRef>
          <a:fontRef idx="minor">
            <a:schemeClr val="dk1"/>
          </a:fontRef>
        </p:style>
        <p:txBody>
          <a:bodyPr vert="horz" wrap="square" lIns="0" tIns="0" rIns="0" bIns="0" rtlCol="0">
            <a:spAutoFit/>
          </a:bodyPr>
          <a:lstStyle/>
          <a:p>
            <a:pPr marL="0" marR="0" lvl="0" indent="0" algn="ctr" defTabSz="914400" eaLnBrk="1" fontAlgn="auto" latinLnBrk="0" hangingPunct="1">
              <a:buClrTx/>
              <a:buSzTx/>
              <a:buNone/>
              <a:tabLst>
                <a:tab pos="25400" algn="l"/>
                <a:tab pos="76200" algn="l"/>
                <a:tab pos="88900" algn="l"/>
              </a:tabLst>
              <a:defRPr/>
            </a:pPr>
            <a:r>
              <a:rPr lang="it-IT" sz="1000" dirty="0" smtClean="0">
                <a:solidFill>
                  <a:srgbClr val="000000"/>
                </a:solidFill>
                <a:latin typeface="Calibri"/>
              </a:rPr>
              <a:t>Gestione del  materiale</a:t>
            </a:r>
          </a:p>
          <a:p>
            <a:pPr marL="0" marR="0" lvl="0" indent="0" algn="ctr" defTabSz="914400" eaLnBrk="1" fontAlgn="auto" latinLnBrk="0" hangingPunct="1">
              <a:buClrTx/>
              <a:buSzTx/>
              <a:buNone/>
              <a:tabLst>
                <a:tab pos="25400" algn="l"/>
                <a:tab pos="76200" algn="l"/>
                <a:tab pos="88900" algn="l"/>
              </a:tabLst>
              <a:defRPr/>
            </a:pPr>
            <a:r>
              <a:rPr lang="it-IT" sz="1000" dirty="0" smtClean="0">
                <a:solidFill>
                  <a:srgbClr val="000000"/>
                </a:solidFill>
                <a:latin typeface="Calibri"/>
              </a:rPr>
              <a:t>	di scavo come rifiuto</a:t>
            </a:r>
          </a:p>
          <a:p>
            <a:pPr marL="0" marR="0" lvl="0" indent="0" algn="ctr" defTabSz="914400" eaLnBrk="1" fontAlgn="auto" latinLnBrk="0" hangingPunct="1">
              <a:buClrTx/>
              <a:buSzTx/>
              <a:buNone/>
              <a:tabLst>
                <a:tab pos="25400" algn="l"/>
                <a:tab pos="76200" algn="l"/>
                <a:tab pos="88900" algn="l"/>
              </a:tabLst>
              <a:defRPr/>
            </a:pPr>
            <a:r>
              <a:rPr lang="it-IT" sz="1000" dirty="0" smtClean="0">
                <a:solidFill>
                  <a:srgbClr val="000000"/>
                </a:solidFill>
                <a:latin typeface="Calibri"/>
              </a:rPr>
              <a:t>	(fatta salva la facoltà</a:t>
            </a:r>
          </a:p>
          <a:p>
            <a:pPr marL="0" marR="0" lvl="0" indent="0" algn="ctr" defTabSz="914400" eaLnBrk="1" fontAlgn="auto" latinLnBrk="0" hangingPunct="1">
              <a:buClrTx/>
              <a:buSzTx/>
              <a:buNone/>
              <a:tabLst>
                <a:tab pos="25400" algn="l"/>
                <a:tab pos="76200" algn="l"/>
                <a:tab pos="88900" algn="l"/>
              </a:tabLst>
              <a:defRPr/>
            </a:pPr>
            <a:r>
              <a:rPr lang="it-IT" sz="1000" dirty="0" smtClean="0">
                <a:solidFill>
                  <a:srgbClr val="000000"/>
                </a:solidFill>
                <a:latin typeface="Calibri"/>
              </a:rPr>
              <a:t>		del proponente di</a:t>
            </a:r>
          </a:p>
          <a:p>
            <a:pPr marL="0" marR="0" lvl="0" indent="0" algn="ctr" defTabSz="914400" eaLnBrk="1" fontAlgn="auto" latinLnBrk="0" hangingPunct="1">
              <a:buClrTx/>
              <a:buSzTx/>
              <a:buNone/>
              <a:tabLst>
                <a:tab pos="25400" algn="l"/>
                <a:tab pos="76200" algn="l"/>
                <a:tab pos="88900" algn="l"/>
              </a:tabLst>
              <a:defRPr/>
            </a:pPr>
            <a:r>
              <a:rPr lang="it-IT" sz="1000" dirty="0" smtClean="0">
                <a:solidFill>
                  <a:srgbClr val="000000"/>
                </a:solidFill>
                <a:latin typeface="Calibri"/>
              </a:rPr>
              <a:t>	presentare un nuovo</a:t>
            </a:r>
          </a:p>
          <a:p>
            <a:pPr marL="0" marR="0" lvl="0" indent="0" algn="ctr" defTabSz="914400" eaLnBrk="1" fontAlgn="auto" latinLnBrk="0" hangingPunct="1">
              <a:buClrTx/>
              <a:buSzTx/>
              <a:buNone/>
              <a:tabLst>
                <a:tab pos="25400" algn="l"/>
                <a:tab pos="76200" algn="l"/>
                <a:tab pos="88900" algn="l"/>
              </a:tabLst>
              <a:defRPr/>
            </a:pPr>
            <a:r>
              <a:rPr lang="it-IT" sz="1000" dirty="0" smtClean="0">
                <a:solidFill>
                  <a:srgbClr val="000000"/>
                </a:solidFill>
                <a:latin typeface="Calibri"/>
              </a:rPr>
              <a:t>			Piano di Utilizzo)</a:t>
            </a:r>
            <a:endParaRPr lang="it-IT" sz="1000" dirty="0">
              <a:solidFill>
                <a:srgbClr val="000000"/>
              </a:solidFill>
              <a:latin typeface="Calibri"/>
            </a:endParaRPr>
          </a:p>
        </p:txBody>
      </p:sp>
      <p:sp>
        <p:nvSpPr>
          <p:cNvPr id="20" name="CasellaDiTesto 19"/>
          <p:cNvSpPr txBox="1"/>
          <p:nvPr/>
        </p:nvSpPr>
        <p:spPr>
          <a:xfrm>
            <a:off x="6198041" y="1484784"/>
            <a:ext cx="2304256" cy="1077218"/>
          </a:xfrm>
          <a:prstGeom prst="rect">
            <a:avLst/>
          </a:prstGeom>
        </p:spPr>
        <p:style>
          <a:lnRef idx="1">
            <a:schemeClr val="accent3"/>
          </a:lnRef>
          <a:fillRef idx="2">
            <a:schemeClr val="accent3"/>
          </a:fillRef>
          <a:effectRef idx="1">
            <a:schemeClr val="accent3"/>
          </a:effectRef>
          <a:fontRef idx="minor">
            <a:schemeClr val="dk1"/>
          </a:fontRef>
        </p:style>
        <p:txBody>
          <a:bodyPr vert="horz" wrap="square" lIns="0" tIns="0" rIns="0" bIns="0" rtlCol="0">
            <a:spAutoFit/>
          </a:bodyPr>
          <a:lstStyle/>
          <a:p>
            <a:pPr marL="0" marR="0" lvl="0" indent="0" algn="just" defTabSz="914400" eaLnBrk="1" fontAlgn="auto" latinLnBrk="0" hangingPunct="1">
              <a:buClrTx/>
              <a:buSzTx/>
              <a:buNone/>
              <a:tabLst>
                <a:tab pos="38100" algn="l"/>
                <a:tab pos="50800" algn="l"/>
                <a:tab pos="114300" algn="l"/>
                <a:tab pos="698500" algn="l"/>
              </a:tabLst>
              <a:defRPr/>
            </a:pPr>
            <a:r>
              <a:rPr lang="it-IT" sz="1000" dirty="0" smtClean="0">
                <a:solidFill>
                  <a:srgbClr val="000000"/>
                </a:solidFill>
                <a:latin typeface="Calibri"/>
              </a:rPr>
              <a:t>Entro 30 giorni dalla presentazione del Piano di Utilizzo l'Autorità competente può richiedere motivatamente all'ARPA  	di verificare la sussistenza dei requisiti di qualità ambientale Entro 45 giorni l'ARPA comunica all'Autorità competente gli esiti della verifica</a:t>
            </a:r>
            <a:endParaRPr lang="it-IT" sz="1000" dirty="0">
              <a:solidFill>
                <a:srgbClr val="000000"/>
              </a:solidFill>
              <a:latin typeface="Calibri"/>
            </a:endParaRPr>
          </a:p>
        </p:txBody>
      </p:sp>
      <p:sp>
        <p:nvSpPr>
          <p:cNvPr id="21" name="CasellaDiTesto 20"/>
          <p:cNvSpPr txBox="1"/>
          <p:nvPr/>
        </p:nvSpPr>
        <p:spPr>
          <a:xfrm>
            <a:off x="6228184" y="980728"/>
            <a:ext cx="2232248" cy="307777"/>
          </a:xfrm>
          <a:prstGeom prst="rect">
            <a:avLst/>
          </a:prstGeom>
        </p:spPr>
        <p:style>
          <a:lnRef idx="1">
            <a:schemeClr val="accent3"/>
          </a:lnRef>
          <a:fillRef idx="2">
            <a:schemeClr val="accent3"/>
          </a:fillRef>
          <a:effectRef idx="1">
            <a:schemeClr val="accent3"/>
          </a:effectRef>
          <a:fontRef idx="minor">
            <a:schemeClr val="dk1"/>
          </a:fontRef>
        </p:style>
        <p:txBody>
          <a:bodyPr vert="horz" wrap="square" lIns="0" tIns="0" rIns="0" bIns="0" rtlCol="0">
            <a:spAutoFit/>
          </a:bodyPr>
          <a:lstStyle/>
          <a:p>
            <a:pPr algn="ctr"/>
            <a:r>
              <a:rPr lang="it-IT" sz="1000" dirty="0" smtClean="0">
                <a:solidFill>
                  <a:srgbClr val="000000"/>
                </a:solidFill>
                <a:latin typeface="Calibri"/>
              </a:rPr>
              <a:t>SI', e il sito </a:t>
            </a:r>
            <a:r>
              <a:rPr lang="it-IT" sz="1000" b="1" dirty="0" smtClean="0">
                <a:solidFill>
                  <a:srgbClr val="000000"/>
                </a:solidFill>
                <a:latin typeface="Calibri"/>
              </a:rPr>
              <a:t>non</a:t>
            </a:r>
            <a:r>
              <a:rPr lang="it-IT" sz="1000" dirty="0" smtClean="0">
                <a:solidFill>
                  <a:srgbClr val="000000"/>
                </a:solidFill>
                <a:latin typeface="Calibri"/>
              </a:rPr>
              <a:t> è oggetto </a:t>
            </a:r>
          </a:p>
          <a:p>
            <a:pPr algn="ctr"/>
            <a:r>
              <a:rPr lang="it-IT" sz="1000" dirty="0" smtClean="0">
                <a:solidFill>
                  <a:srgbClr val="000000"/>
                </a:solidFill>
                <a:latin typeface="Calibri"/>
              </a:rPr>
              <a:t>di interventi di bonifica</a:t>
            </a:r>
            <a:endParaRPr lang="it-IT" sz="1000" dirty="0">
              <a:solidFill>
                <a:srgbClr val="000000"/>
              </a:solidFill>
              <a:latin typeface="Calibri"/>
            </a:endParaRPr>
          </a:p>
        </p:txBody>
      </p:sp>
      <p:sp>
        <p:nvSpPr>
          <p:cNvPr id="22" name="CasellaDiTesto 21"/>
          <p:cNvSpPr txBox="1"/>
          <p:nvPr/>
        </p:nvSpPr>
        <p:spPr>
          <a:xfrm>
            <a:off x="3098352" y="980728"/>
            <a:ext cx="2448272" cy="307777"/>
          </a:xfrm>
          <a:prstGeom prst="rect">
            <a:avLst/>
          </a:prstGeom>
        </p:spPr>
        <p:style>
          <a:lnRef idx="1">
            <a:schemeClr val="accent3"/>
          </a:lnRef>
          <a:fillRef idx="2">
            <a:schemeClr val="accent3"/>
          </a:fillRef>
          <a:effectRef idx="1">
            <a:schemeClr val="accent3"/>
          </a:effectRef>
          <a:fontRef idx="minor">
            <a:schemeClr val="dk1"/>
          </a:fontRef>
        </p:style>
        <p:txBody>
          <a:bodyPr vert="horz" wrap="square" lIns="0" tIns="0" rIns="0" bIns="0" rtlCol="0">
            <a:spAutoFit/>
          </a:bodyPr>
          <a:lstStyle/>
          <a:p>
            <a:pPr marL="0" marR="0" lvl="0" indent="0" algn="ctr" defTabSz="914400" eaLnBrk="1" fontAlgn="auto" latinLnBrk="0" hangingPunct="1">
              <a:buClrTx/>
              <a:buSzTx/>
              <a:buNone/>
              <a:tabLst>
                <a:tab pos="63500" algn="l"/>
              </a:tabLst>
              <a:defRPr/>
            </a:pPr>
            <a:r>
              <a:rPr lang="it-IT" sz="1000" dirty="0" smtClean="0">
                <a:solidFill>
                  <a:srgbClr val="000000"/>
                </a:solidFill>
                <a:latin typeface="Calibri"/>
              </a:rPr>
              <a:t>SI' ma il sito è oggetto</a:t>
            </a:r>
          </a:p>
          <a:p>
            <a:pPr marL="0" marR="0" lvl="0" indent="0" algn="ctr" defTabSz="914400" eaLnBrk="1" fontAlgn="auto" latinLnBrk="0" hangingPunct="1">
              <a:buClrTx/>
              <a:buSzTx/>
              <a:buNone/>
              <a:tabLst>
                <a:tab pos="63500" algn="l"/>
              </a:tabLst>
              <a:defRPr/>
            </a:pPr>
            <a:r>
              <a:rPr lang="it-IT" sz="1000" dirty="0" smtClean="0">
                <a:solidFill>
                  <a:srgbClr val="000000"/>
                </a:solidFill>
                <a:latin typeface="Calibri"/>
              </a:rPr>
              <a:t> di interventi di bonifica</a:t>
            </a:r>
            <a:endParaRPr lang="it-IT" sz="1000" dirty="0">
              <a:solidFill>
                <a:srgbClr val="000000"/>
              </a:solidFill>
              <a:latin typeface="Calibri"/>
            </a:endParaRPr>
          </a:p>
        </p:txBody>
      </p:sp>
      <p:sp>
        <p:nvSpPr>
          <p:cNvPr id="23" name="Rettangolo 22"/>
          <p:cNvSpPr/>
          <p:nvPr/>
        </p:nvSpPr>
        <p:spPr>
          <a:xfrm>
            <a:off x="2987824" y="188640"/>
            <a:ext cx="2664296" cy="57708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lvl="0">
              <a:tabLst>
                <a:tab pos="25400" algn="l"/>
                <a:tab pos="63500" algn="l"/>
                <a:tab pos="101600" algn="l"/>
                <a:tab pos="215900" algn="l"/>
                <a:tab pos="304800" algn="l"/>
                <a:tab pos="419100" algn="l"/>
                <a:tab pos="431800" algn="l"/>
                <a:tab pos="444500" algn="l"/>
                <a:tab pos="558800" algn="l"/>
                <a:tab pos="647700" algn="l"/>
              </a:tabLst>
              <a:defRPr/>
            </a:pPr>
            <a:r>
              <a:rPr lang="it-IT" sz="1050" dirty="0" smtClean="0">
                <a:solidFill>
                  <a:srgbClr val="000000"/>
                </a:solidFill>
              </a:rPr>
              <a:t>Nell’ambito di opere sottoposte a VIA ed AIA Il Piano di Utilizzo dimostra la conformità del materiale di scavo alle CSC di riferimento?</a:t>
            </a:r>
            <a:endParaRPr lang="it-IT" sz="1050" dirty="0">
              <a:solidFill>
                <a:srgbClr val="000000"/>
              </a:solidFill>
            </a:endParaRPr>
          </a:p>
        </p:txBody>
      </p:sp>
      <p:sp>
        <p:nvSpPr>
          <p:cNvPr id="24" name="Rettangolo 23"/>
          <p:cNvSpPr/>
          <p:nvPr/>
        </p:nvSpPr>
        <p:spPr>
          <a:xfrm>
            <a:off x="107504" y="1484784"/>
            <a:ext cx="1080120" cy="707886"/>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algn="ctr">
              <a:tabLst>
                <a:tab pos="38100" algn="l"/>
                <a:tab pos="114300" algn="l"/>
              </a:tabLst>
              <a:defRPr/>
            </a:pPr>
            <a:r>
              <a:rPr lang="it-IT" sz="1000" dirty="0">
                <a:solidFill>
                  <a:srgbClr val="000000"/>
                </a:solidFill>
              </a:rPr>
              <a:t>Non </a:t>
            </a:r>
            <a:r>
              <a:rPr lang="it-IT" sz="1000" dirty="0" smtClean="0">
                <a:solidFill>
                  <a:srgbClr val="000000"/>
                </a:solidFill>
              </a:rPr>
              <a:t>conformità attribuita </a:t>
            </a:r>
            <a:r>
              <a:rPr lang="it-IT" sz="1000" dirty="0">
                <a:solidFill>
                  <a:srgbClr val="000000"/>
                </a:solidFill>
              </a:rPr>
              <a:t>a fenomeni </a:t>
            </a:r>
            <a:r>
              <a:rPr lang="it-IT" sz="1000" dirty="0" smtClean="0">
                <a:solidFill>
                  <a:srgbClr val="000000"/>
                </a:solidFill>
              </a:rPr>
              <a:t>di contaminazione</a:t>
            </a:r>
            <a:endParaRPr lang="it-IT" sz="1000" dirty="0">
              <a:solidFill>
                <a:srgbClr val="000000"/>
              </a:solidFill>
            </a:endParaRPr>
          </a:p>
        </p:txBody>
      </p:sp>
      <p:sp>
        <p:nvSpPr>
          <p:cNvPr id="25" name="Rettangolo 24"/>
          <p:cNvSpPr/>
          <p:nvPr/>
        </p:nvSpPr>
        <p:spPr>
          <a:xfrm>
            <a:off x="1259632" y="1484784"/>
            <a:ext cx="1152128" cy="55399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lvl="0" algn="ctr">
              <a:tabLst>
                <a:tab pos="38100" algn="l"/>
                <a:tab pos="101600" algn="l"/>
              </a:tabLst>
              <a:defRPr/>
            </a:pPr>
            <a:r>
              <a:rPr lang="it-IT" sz="1000" dirty="0">
                <a:solidFill>
                  <a:srgbClr val="000000"/>
                </a:solidFill>
              </a:rPr>
              <a:t>Non conformità attribuita </a:t>
            </a:r>
            <a:r>
              <a:rPr lang="it-IT" sz="1000" dirty="0" smtClean="0">
                <a:solidFill>
                  <a:srgbClr val="000000"/>
                </a:solidFill>
              </a:rPr>
              <a:t>a valori </a:t>
            </a:r>
            <a:r>
              <a:rPr lang="it-IT" sz="1000" dirty="0">
                <a:solidFill>
                  <a:srgbClr val="000000"/>
                </a:solidFill>
              </a:rPr>
              <a:t>di fondo naturale</a:t>
            </a:r>
          </a:p>
        </p:txBody>
      </p:sp>
      <p:sp>
        <p:nvSpPr>
          <p:cNvPr id="26" name="Rettangolo 25"/>
          <p:cNvSpPr/>
          <p:nvPr/>
        </p:nvSpPr>
        <p:spPr>
          <a:xfrm>
            <a:off x="4407888" y="2708920"/>
            <a:ext cx="1080120" cy="40011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lvl="0" algn="ctr">
              <a:tabLst>
                <a:tab pos="127000" algn="l"/>
                <a:tab pos="419100" algn="l"/>
                <a:tab pos="469900" algn="l"/>
              </a:tabLst>
              <a:defRPr/>
            </a:pPr>
            <a:r>
              <a:rPr lang="it-IT" sz="1000" dirty="0" smtClean="0">
                <a:solidFill>
                  <a:srgbClr val="000000"/>
                </a:solidFill>
              </a:rPr>
              <a:t>Esito</a:t>
            </a:r>
            <a:endParaRPr lang="it-IT" sz="1000" dirty="0">
              <a:solidFill>
                <a:srgbClr val="000000"/>
              </a:solidFill>
            </a:endParaRPr>
          </a:p>
          <a:p>
            <a:pPr lvl="0" algn="ctr">
              <a:tabLst>
                <a:tab pos="127000" algn="l"/>
                <a:tab pos="419100" algn="l"/>
                <a:tab pos="469900" algn="l"/>
              </a:tabLst>
              <a:defRPr/>
            </a:pPr>
            <a:r>
              <a:rPr lang="it-IT" sz="1000" dirty="0" smtClean="0">
                <a:solidFill>
                  <a:srgbClr val="000000"/>
                </a:solidFill>
              </a:rPr>
              <a:t>positivo</a:t>
            </a:r>
            <a:endParaRPr lang="it-IT" sz="1000" dirty="0">
              <a:solidFill>
                <a:srgbClr val="000000"/>
              </a:solidFill>
            </a:endParaRPr>
          </a:p>
        </p:txBody>
      </p:sp>
      <p:sp>
        <p:nvSpPr>
          <p:cNvPr id="28" name="Rettangolo 27"/>
          <p:cNvSpPr/>
          <p:nvPr/>
        </p:nvSpPr>
        <p:spPr>
          <a:xfrm>
            <a:off x="3111744" y="2708920"/>
            <a:ext cx="1080120" cy="40011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algn="ctr">
              <a:tabLst>
                <a:tab pos="127000" algn="l"/>
                <a:tab pos="419100" algn="l"/>
                <a:tab pos="469900" algn="l"/>
              </a:tabLst>
              <a:defRPr/>
            </a:pPr>
            <a:r>
              <a:rPr lang="it-IT" sz="1000" dirty="0" smtClean="0">
                <a:solidFill>
                  <a:srgbClr val="000000"/>
                </a:solidFill>
              </a:rPr>
              <a:t>Esito</a:t>
            </a:r>
            <a:endParaRPr lang="it-IT" sz="1000" dirty="0">
              <a:solidFill>
                <a:srgbClr val="000000"/>
              </a:solidFill>
            </a:endParaRPr>
          </a:p>
          <a:p>
            <a:pPr lvl="0" algn="ctr">
              <a:tabLst>
                <a:tab pos="127000" algn="l"/>
                <a:tab pos="419100" algn="l"/>
                <a:tab pos="469900" algn="l"/>
              </a:tabLst>
              <a:defRPr/>
            </a:pPr>
            <a:r>
              <a:rPr lang="it-IT" sz="1000" dirty="0" smtClean="0">
                <a:solidFill>
                  <a:srgbClr val="000000"/>
                </a:solidFill>
              </a:rPr>
              <a:t>negativo</a:t>
            </a:r>
            <a:endParaRPr lang="it-IT" sz="1000" dirty="0">
              <a:solidFill>
                <a:srgbClr val="000000"/>
              </a:solidFill>
            </a:endParaRPr>
          </a:p>
        </p:txBody>
      </p:sp>
      <p:sp>
        <p:nvSpPr>
          <p:cNvPr id="29" name="CasellaDiTesto 28"/>
          <p:cNvSpPr txBox="1"/>
          <p:nvPr/>
        </p:nvSpPr>
        <p:spPr>
          <a:xfrm>
            <a:off x="3255760" y="3429000"/>
            <a:ext cx="792088" cy="615553"/>
          </a:xfrm>
          <a:prstGeom prst="rect">
            <a:avLst/>
          </a:prstGeom>
        </p:spPr>
        <p:style>
          <a:lnRef idx="1">
            <a:schemeClr val="accent2"/>
          </a:lnRef>
          <a:fillRef idx="2">
            <a:schemeClr val="accent2"/>
          </a:fillRef>
          <a:effectRef idx="1">
            <a:schemeClr val="accent2"/>
          </a:effectRef>
          <a:fontRef idx="minor">
            <a:schemeClr val="dk1"/>
          </a:fontRef>
        </p:style>
        <p:txBody>
          <a:bodyPr vert="horz" wrap="square" lIns="0" tIns="0" rIns="0" bIns="0" rtlCol="0">
            <a:spAutoFit/>
          </a:bodyPr>
          <a:lstStyle/>
          <a:p>
            <a:pPr marL="0" marR="0" lvl="0" indent="0" algn="ctr" defTabSz="914400" eaLnBrk="1" fontAlgn="auto" latinLnBrk="0" hangingPunct="1">
              <a:buClrTx/>
              <a:buSzTx/>
              <a:buNone/>
              <a:tabLst>
                <a:tab pos="38100" algn="l"/>
                <a:tab pos="114300" algn="l"/>
              </a:tabLst>
              <a:defRPr/>
            </a:pPr>
            <a:r>
              <a:rPr lang="it-IT" sz="1000" dirty="0">
                <a:solidFill>
                  <a:srgbClr val="000000"/>
                </a:solidFill>
                <a:latin typeface="Calibri"/>
              </a:rPr>
              <a:t>	Gestione </a:t>
            </a:r>
            <a:r>
              <a:rPr lang="it-IT" sz="1000" dirty="0" smtClean="0">
                <a:solidFill>
                  <a:srgbClr val="000000"/>
                </a:solidFill>
                <a:latin typeface="Calibri"/>
              </a:rPr>
              <a:t>del materiale di scavo come rifiuto</a:t>
            </a:r>
            <a:endParaRPr lang="it-IT" sz="1000" dirty="0">
              <a:solidFill>
                <a:srgbClr val="000000"/>
              </a:solidFill>
              <a:latin typeface="Calibri"/>
            </a:endParaRPr>
          </a:p>
        </p:txBody>
      </p:sp>
      <p:cxnSp>
        <p:nvCxnSpPr>
          <p:cNvPr id="31" name="Connettore 2 30"/>
          <p:cNvCxnSpPr>
            <a:stCxn id="23" idx="2"/>
            <a:endCxn id="22" idx="0"/>
          </p:cNvCxnSpPr>
          <p:nvPr/>
        </p:nvCxnSpPr>
        <p:spPr>
          <a:xfrm>
            <a:off x="4319972" y="765721"/>
            <a:ext cx="2516" cy="2150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Connettore 4 32"/>
          <p:cNvCxnSpPr>
            <a:stCxn id="23" idx="2"/>
            <a:endCxn id="4" idx="0"/>
          </p:cNvCxnSpPr>
          <p:nvPr/>
        </p:nvCxnSpPr>
        <p:spPr>
          <a:xfrm rot="5400000">
            <a:off x="2646294" y="-620941"/>
            <a:ext cx="287016" cy="306034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Connettore 4 34"/>
          <p:cNvCxnSpPr>
            <a:stCxn id="23" idx="2"/>
            <a:endCxn id="21" idx="0"/>
          </p:cNvCxnSpPr>
          <p:nvPr/>
        </p:nvCxnSpPr>
        <p:spPr>
          <a:xfrm rot="16200000" flipH="1">
            <a:off x="5724637" y="-638944"/>
            <a:ext cx="215007" cy="3024336"/>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Connettore 4 36"/>
          <p:cNvCxnSpPr>
            <a:stCxn id="4" idx="2"/>
            <a:endCxn id="24" idx="0"/>
          </p:cNvCxnSpPr>
          <p:nvPr/>
        </p:nvCxnSpPr>
        <p:spPr>
          <a:xfrm rot="5400000">
            <a:off x="818366" y="1043518"/>
            <a:ext cx="270464" cy="61206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Connettore 4 38"/>
          <p:cNvCxnSpPr>
            <a:stCxn id="4" idx="2"/>
            <a:endCxn id="25" idx="0"/>
          </p:cNvCxnSpPr>
          <p:nvPr/>
        </p:nvCxnSpPr>
        <p:spPr>
          <a:xfrm rot="16200000" flipH="1">
            <a:off x="1412432" y="1061520"/>
            <a:ext cx="270464" cy="576064"/>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Connettore 2 40"/>
          <p:cNvCxnSpPr>
            <a:stCxn id="24" idx="2"/>
            <a:endCxn id="7" idx="0"/>
          </p:cNvCxnSpPr>
          <p:nvPr/>
        </p:nvCxnSpPr>
        <p:spPr>
          <a:xfrm>
            <a:off x="647564" y="2192670"/>
            <a:ext cx="0" cy="3002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Connettore 2 42"/>
          <p:cNvCxnSpPr>
            <a:stCxn id="25" idx="2"/>
            <a:endCxn id="13" idx="0"/>
          </p:cNvCxnSpPr>
          <p:nvPr/>
        </p:nvCxnSpPr>
        <p:spPr>
          <a:xfrm>
            <a:off x="1835696" y="2038782"/>
            <a:ext cx="0" cy="4628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Connettore 2 44"/>
          <p:cNvCxnSpPr>
            <a:stCxn id="22" idx="2"/>
            <a:endCxn id="8" idx="0"/>
          </p:cNvCxnSpPr>
          <p:nvPr/>
        </p:nvCxnSpPr>
        <p:spPr>
          <a:xfrm>
            <a:off x="4322488" y="1288505"/>
            <a:ext cx="13392" cy="19627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Connettore 2 46"/>
          <p:cNvCxnSpPr>
            <a:stCxn id="8" idx="2"/>
            <a:endCxn id="9" idx="0"/>
          </p:cNvCxnSpPr>
          <p:nvPr/>
        </p:nvCxnSpPr>
        <p:spPr>
          <a:xfrm>
            <a:off x="4335880" y="1946449"/>
            <a:ext cx="0" cy="2584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Connettore 4 48"/>
          <p:cNvCxnSpPr>
            <a:stCxn id="9" idx="2"/>
            <a:endCxn id="26" idx="0"/>
          </p:cNvCxnSpPr>
          <p:nvPr/>
        </p:nvCxnSpPr>
        <p:spPr>
          <a:xfrm rot="16200000" flipH="1">
            <a:off x="4543775" y="2304746"/>
            <a:ext cx="196279" cy="61206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Connettore 4 50"/>
          <p:cNvCxnSpPr>
            <a:stCxn id="9" idx="2"/>
            <a:endCxn id="28" idx="0"/>
          </p:cNvCxnSpPr>
          <p:nvPr/>
        </p:nvCxnSpPr>
        <p:spPr>
          <a:xfrm rot="5400000">
            <a:off x="3895703" y="2268742"/>
            <a:ext cx="196279" cy="684076"/>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Connettore 2 52"/>
          <p:cNvCxnSpPr>
            <a:stCxn id="28" idx="2"/>
            <a:endCxn id="29" idx="0"/>
          </p:cNvCxnSpPr>
          <p:nvPr/>
        </p:nvCxnSpPr>
        <p:spPr>
          <a:xfrm>
            <a:off x="3651804" y="3109030"/>
            <a:ext cx="0" cy="3199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Connettore 2 54"/>
          <p:cNvCxnSpPr>
            <a:stCxn id="21" idx="2"/>
            <a:endCxn id="20" idx="0"/>
          </p:cNvCxnSpPr>
          <p:nvPr/>
        </p:nvCxnSpPr>
        <p:spPr>
          <a:xfrm>
            <a:off x="7344308" y="1288505"/>
            <a:ext cx="5861" cy="19627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Connettore 2 56"/>
          <p:cNvCxnSpPr>
            <a:stCxn id="20" idx="2"/>
            <a:endCxn id="17" idx="0"/>
          </p:cNvCxnSpPr>
          <p:nvPr/>
        </p:nvCxnSpPr>
        <p:spPr>
          <a:xfrm>
            <a:off x="7350169" y="2562002"/>
            <a:ext cx="7131" cy="1167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9" name="Connettore 4 58"/>
          <p:cNvCxnSpPr>
            <a:stCxn id="17" idx="2"/>
            <a:endCxn id="5" idx="0"/>
          </p:cNvCxnSpPr>
          <p:nvPr/>
        </p:nvCxnSpPr>
        <p:spPr>
          <a:xfrm rot="5400000">
            <a:off x="6947379" y="2925302"/>
            <a:ext cx="194783" cy="62506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1" name="Connettore 4 60"/>
          <p:cNvCxnSpPr>
            <a:stCxn id="17" idx="2"/>
            <a:endCxn id="6" idx="0"/>
          </p:cNvCxnSpPr>
          <p:nvPr/>
        </p:nvCxnSpPr>
        <p:spPr>
          <a:xfrm rot="16200000" flipH="1">
            <a:off x="7595451" y="2902290"/>
            <a:ext cx="194783" cy="671084"/>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Connettore 2 62"/>
          <p:cNvCxnSpPr>
            <a:stCxn id="5" idx="2"/>
            <a:endCxn id="19" idx="0"/>
          </p:cNvCxnSpPr>
          <p:nvPr/>
        </p:nvCxnSpPr>
        <p:spPr>
          <a:xfrm>
            <a:off x="6732240" y="3643001"/>
            <a:ext cx="0" cy="14603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Connettore 2 64"/>
          <p:cNvCxnSpPr>
            <a:stCxn id="6" idx="2"/>
            <a:endCxn id="18" idx="0"/>
          </p:cNvCxnSpPr>
          <p:nvPr/>
        </p:nvCxnSpPr>
        <p:spPr>
          <a:xfrm>
            <a:off x="8028384" y="3643001"/>
            <a:ext cx="0" cy="17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 name="Connettore 2 70"/>
          <p:cNvCxnSpPr>
            <a:stCxn id="26" idx="3"/>
            <a:endCxn id="17" idx="1"/>
          </p:cNvCxnSpPr>
          <p:nvPr/>
        </p:nvCxnSpPr>
        <p:spPr>
          <a:xfrm>
            <a:off x="5488008" y="2908975"/>
            <a:ext cx="734343" cy="6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1458</TotalTime>
  <Words>416</Words>
  <Application>Microsoft Office PowerPoint</Application>
  <PresentationFormat>Presentazione su schermo (4:3)</PresentationFormat>
  <Paragraphs>51</Paragraphs>
  <Slides>2</Slides>
  <Notes>2</Notes>
  <HiddenSlides>0</HiddenSlides>
  <MMClips>0</MMClips>
  <ScaleCrop>false</ScaleCrop>
  <HeadingPairs>
    <vt:vector size="4" baseType="variant">
      <vt:variant>
        <vt:lpstr>Tema</vt:lpstr>
      </vt:variant>
      <vt:variant>
        <vt:i4>1</vt:i4>
      </vt:variant>
      <vt:variant>
        <vt:lpstr>Titoli diapositive</vt:lpstr>
      </vt:variant>
      <vt:variant>
        <vt:i4>2</vt:i4>
      </vt:variant>
    </vt:vector>
  </HeadingPairs>
  <TitlesOfParts>
    <vt:vector size="3" baseType="lpstr">
      <vt:lpstr>Tema di Office</vt:lpstr>
      <vt:lpstr>Diapositiva 1</vt:lpstr>
      <vt:lpstr>Diapositiva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Poggi</dc:creator>
  <cp:lastModifiedBy>gianluca.poggi</cp:lastModifiedBy>
  <cp:revision>147</cp:revision>
  <dcterms:created xsi:type="dcterms:W3CDTF">2013-10-18T09:36:33Z</dcterms:created>
  <dcterms:modified xsi:type="dcterms:W3CDTF">2013-11-13T10:06:58Z</dcterms:modified>
</cp:coreProperties>
</file>